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Source Code Pro" panose="020B0604020202020204" charset="0"/>
      <p:regular r:id="rId30"/>
      <p:bold r:id="rId31"/>
    </p:embeddedFont>
    <p:embeddedFont>
      <p:font typeface="Calibri" panose="020F0502020204030204" pitchFamily="34" charset="0"/>
      <p:regular r:id="rId32"/>
      <p:bold r:id="rId33"/>
      <p:italic r:id="rId34"/>
      <p:boldItalic r:id="rId35"/>
    </p:embeddedFont>
    <p:embeddedFont>
      <p:font typeface="Amatic SC" panose="020B0604020202020204" charset="-79"/>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rdmag.com/article/2017/08/future-role-ai-military" TargetMode="External"/><Relationship Id="rId7" Type="http://schemas.openxmlformats.org/officeDocument/2006/relationships/hyperlink" Target="https://www.popsci.com/pentagon-drone-swarm-autonomous-war-machines"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www.wired.com/2017/01/navys-new-robot-boats-swarm-enemy/" TargetMode="External"/><Relationship Id="rId5" Type="http://schemas.openxmlformats.org/officeDocument/2006/relationships/hyperlink" Target="https://www.wired.com/story/ai-could-revolutionize-war-as-much-as-nukes/" TargetMode="External"/><Relationship Id="rId4" Type="http://schemas.openxmlformats.org/officeDocument/2006/relationships/hyperlink" Target="https://www.belfercenter.org/sites/default/files/files/publication/AI%20NatSec%20-%20final.pdf"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Three_Laws_of_Robotics"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blog.frontiersin.org/2017/07/18/frontiers-in-behavioral-neuroscience-self-driving-cars-may-soon-be-able-to-make-moral-and-ethical-decisions-as-humans-do/" TargetMode="External"/><Relationship Id="rId5" Type="http://schemas.openxmlformats.org/officeDocument/2006/relationships/hyperlink" Target="http://moralmachine.mit.edu/" TargetMode="External"/><Relationship Id="rId4" Type="http://schemas.openxmlformats.org/officeDocument/2006/relationships/hyperlink" Target="https://www.epsrc.ac.uk/research/ourportfolio/themes/engineering/activities/principlesofrobotic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AIs push to reach their objective, AIs have even been known to go so far as to create their own languages to reach their goal. Now the issue of this is stopping a smart AI. If there is a stop button or command that will end the program or halt it, then the AI will theoretically do anything to stop you from using that, as stopping the AI will prevent it completing its objectives and getting points. If the robot is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Everyone knows about the self driving car ethics, there are many variations but the main 2 can be summed up as should a car kill its passengers to save a person or should it kill a person to save its passengers. This is hard to answer but it is a situation these AIs must be aware of and have a decision about before it happens, but who decides which. What we must also ask is if a self driving car does run over the person, who is to blame, the self driving car is merely a tool so can’t be liable, should it be the passengers who had no input in its design, or perhaps the manufacturers of the hardware/software? A whole body of experts and lawyers are going to need to be hired at some point to make these decisions make legislation to govern the laws of liability for AI, a panel of experts will need to make regulations for every stage of an AI and monitor those regulations as new technologies are made and new situations arise.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Clr>
                <a:schemeClr val="dk1"/>
              </a:buClr>
              <a:buSzPct val="122222"/>
              <a:buFont typeface="Arial"/>
              <a:buNone/>
            </a:pPr>
            <a:endParaRPr sz="900">
              <a:solidFill>
                <a:schemeClr val="dk1"/>
              </a:solidFill>
            </a:endParaRPr>
          </a:p>
          <a:p>
            <a:pPr lvl="0">
              <a:spcBef>
                <a:spcPts val="0"/>
              </a:spcBef>
              <a:buNone/>
            </a:pPr>
            <a:endParaRPr/>
          </a:p>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spcAft>
                <a:spcPts val="1600"/>
              </a:spcAft>
              <a:buClr>
                <a:schemeClr val="dk1"/>
              </a:buClr>
              <a:buSzPct val="91666"/>
              <a:buFont typeface="Arial"/>
              <a:buNone/>
            </a:pPr>
            <a:r>
              <a:rPr lang="en-GB" sz="1200">
                <a:solidFill>
                  <a:schemeClr val="dk2"/>
                </a:solidFill>
              </a:rPr>
              <a:t>It is a matter of when AI will be used in cyber security and finding vulnerabilities.In intelligence and espionage, AI technology can be used to provide virtual agents to gather and verify information, they can be used to analyse documents and files to ensure they are authentic, however may also be used to forge documents, files and images to an equally accurate measure and therefore can be used to confuse or place false info into enemy intelligence agencies.The US military are already funding research into the creation and refinement of AI technologies for security and military uses.</a:t>
            </a:r>
          </a:p>
          <a:p>
            <a:pPr lvl="0">
              <a:spcBef>
                <a:spcPts val="0"/>
              </a:spcBef>
              <a:buNone/>
            </a:pPr>
            <a:r>
              <a:rPr lang="en-GB" u="sng">
                <a:solidFill>
                  <a:schemeClr val="hlink"/>
                </a:solidFill>
                <a:hlinkClick r:id="rId3"/>
              </a:rPr>
              <a:t>https://www.rdmag.com/article/2017/08/future-role-ai-military</a:t>
            </a:r>
          </a:p>
          <a:p>
            <a:pPr lvl="0">
              <a:spcBef>
                <a:spcPts val="0"/>
              </a:spcBef>
              <a:buNone/>
            </a:pPr>
            <a:r>
              <a:rPr lang="en-GB" u="sng">
                <a:solidFill>
                  <a:schemeClr val="hlink"/>
                </a:solidFill>
                <a:hlinkClick r:id="rId4"/>
              </a:rPr>
              <a:t>https://www.belfercenter.org/sites/default/files/files/publication/AI%20NatSec%20-%20final.pdf</a:t>
            </a:r>
          </a:p>
          <a:p>
            <a:pPr lvl="0">
              <a:spcBef>
                <a:spcPts val="0"/>
              </a:spcBef>
              <a:buNone/>
            </a:pPr>
            <a:r>
              <a:rPr lang="en-GB" u="sng">
                <a:solidFill>
                  <a:schemeClr val="hlink"/>
                </a:solidFill>
                <a:hlinkClick r:id="rId5"/>
              </a:rPr>
              <a:t>https://www.wired.com/story/ai-could-revolutionize-war-as-much-as-nukes/</a:t>
            </a:r>
          </a:p>
          <a:p>
            <a:pPr lvl="0">
              <a:spcBef>
                <a:spcPts val="0"/>
              </a:spcBef>
              <a:buNone/>
            </a:pPr>
            <a:r>
              <a:rPr lang="en-GB" u="sng">
                <a:solidFill>
                  <a:schemeClr val="hlink"/>
                </a:solidFill>
                <a:hlinkClick r:id="rId6"/>
              </a:rPr>
              <a:t>https://www.wired.com/2017/01/navys-new-robot-boats-swarm-enemy/</a:t>
            </a:r>
          </a:p>
          <a:p>
            <a:pPr lvl="0">
              <a:spcBef>
                <a:spcPts val="0"/>
              </a:spcBef>
              <a:buNone/>
            </a:pPr>
            <a:r>
              <a:rPr lang="en-GB" u="sng">
                <a:solidFill>
                  <a:schemeClr val="hlink"/>
                </a:solidFill>
                <a:hlinkClick r:id="rId7"/>
              </a:rPr>
              <a:t>https://www.popsci.com/pentagon-drone-swarm-autonomous-war-machines</a:t>
            </a:r>
          </a:p>
          <a:p>
            <a:pPr lvl="0">
              <a:spcBef>
                <a:spcPts val="0"/>
              </a:spcBef>
              <a:buNone/>
            </a:pPr>
            <a:r>
              <a:rPr lang="en-GB"/>
              <a:t>http://www.businessinsider.com/the-maker-ak-47-made-robotic-ai-gun-system-for-russia-2017-7?IR=T</a:t>
            </a:r>
          </a:p>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This will mean that many taxi drivers will loses their jobs if taxi companies go in the direction of self driving cars, because there will be no need for taxi drivers.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There are approximately </a:t>
            </a:r>
            <a:r>
              <a:rPr lang="en-GB" sz="1200" b="1">
                <a:solidFill>
                  <a:srgbClr val="222222"/>
                </a:solidFill>
                <a:highlight>
                  <a:srgbClr val="FFFFFF"/>
                </a:highlight>
              </a:rPr>
              <a:t>130,000</a:t>
            </a:r>
            <a:r>
              <a:rPr lang="en-GB" sz="1200">
                <a:solidFill>
                  <a:srgbClr val="222222"/>
                </a:solidFill>
                <a:highlight>
                  <a:srgbClr val="FFFFFF"/>
                </a:highlight>
              </a:rPr>
              <a:t>  pilots currently, theoretically if all planes do become pilotless. It’ll cost at least 130,000 pilots their jobs.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In the following slides I will be talking about how far AI can go, and the impact it will have for employment</a:t>
            </a: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r>
              <a:rPr lang="en-GB"/>
              <a:t>https://www.coresystems.net/blog/the-difference-between-artifical-intelligence-artifical-general-intelligence-and-artifical-super-intelligence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One of the leading AI companies Deepmind which is owned by Google has done research on how far AI can go. One of their projects called AlphaGo is where they wanted to see if AI could learn from other Go players and see if it can become the best. The video below will go into a bit more detail.</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spcAft>
                <a:spcPts val="1600"/>
              </a:spcAft>
              <a:buClr>
                <a:schemeClr val="dk1"/>
              </a:buClr>
              <a:buSzPct val="91666"/>
              <a:buFont typeface="Arial"/>
              <a:buNone/>
            </a:pPr>
            <a:r>
              <a:rPr lang="en-GB" sz="1200">
                <a:solidFill>
                  <a:schemeClr val="dk2"/>
                </a:solidFill>
              </a:rPr>
              <a:t>Automation is already present in military going as far back as WW2 with the V-1 buzz bomb to nowadays with advanced fire-and-forget missile systems that can track and hit targets after being authenticated and launched, this may be considered as a primitive AI as it does not utilize machine learning but rather data from sensors linked to pre-written software to guide to targets.</a:t>
            </a:r>
          </a:p>
          <a:p>
            <a:pPr lvl="0" rtl="0">
              <a:lnSpc>
                <a:spcPct val="115000"/>
              </a:lnSpc>
              <a:spcBef>
                <a:spcPts val="0"/>
              </a:spcBef>
              <a:spcAft>
                <a:spcPts val="1600"/>
              </a:spcAft>
              <a:buClr>
                <a:schemeClr val="dk1"/>
              </a:buClr>
              <a:buSzPct val="91666"/>
              <a:buFont typeface="Arial"/>
              <a:buNone/>
            </a:pPr>
            <a:r>
              <a:rPr lang="en-GB" sz="1200">
                <a:solidFill>
                  <a:schemeClr val="dk2"/>
                </a:solidFill>
              </a:rPr>
              <a:t>With current AI technologies in missile systems and other lethal weaponry the US military has guidelines that a human must be ‘in the loop’ to make the decision to use these weapons</a:t>
            </a:r>
            <a:r>
              <a:rPr lang="en-GB" sz="1800">
                <a:solidFill>
                  <a:schemeClr val="dk2"/>
                </a:solidFill>
              </a:rPr>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spcAft>
                <a:spcPts val="1600"/>
              </a:spcAft>
              <a:buClr>
                <a:schemeClr val="dk1"/>
              </a:buClr>
              <a:buSzPct val="91666"/>
              <a:buFont typeface="Arial"/>
              <a:buNone/>
            </a:pPr>
            <a:r>
              <a:rPr lang="en-GB" sz="1200">
                <a:solidFill>
                  <a:schemeClr val="dk2"/>
                </a:solidFill>
              </a:rPr>
              <a:t>As the cost of AI is going down and the quality is increasing  Gill Pratt, former DARPA Program Manager and leader of the DARPA Robotics Challenge argues that there will be a huge explosion in the use of AI from all countries and organisations, citing machine learning being the cause of this expected explosion in usage. In 2001 Congress set a target that by 2015, one third military ground vehicles should be unmanned, a target that was not met but was reflected in the sky with unmanned aerial vehicles UAVs/Drones being increasingly used by military factions not just the US, for example Turkey, Iran, Kurdish militias and ISIS have all made use of drones as part of the Syrian civil war.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spcAft>
                <a:spcPts val="1600"/>
              </a:spcAft>
              <a:buClr>
                <a:schemeClr val="dk1"/>
              </a:buClr>
              <a:buSzPct val="91666"/>
              <a:buFont typeface="Arial"/>
              <a:buNone/>
            </a:pPr>
            <a:r>
              <a:rPr lang="en-GB" sz="1200">
                <a:solidFill>
                  <a:schemeClr val="dk2"/>
                </a:solidFill>
              </a:rPr>
              <a:t>A combination of drones, nimble ground and aerial robots, unmanned vehicles and unmanned boats will aid or in some cases replace the human soldier on the battlefield during operations, mitigation human risk. Recently the US navy has conducted research into swarming boats to protect a high value target, these boats are unmanned and use AI hive mind technology to act as a team to protect their target, they may also be outfitted with weaponry to destroy enemy boats, using imaging software to identify friend, neutral or foe or attacking neutral if they get too close to the target after warnings.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spcAft>
                <a:spcPts val="1600"/>
              </a:spcAft>
              <a:buClr>
                <a:schemeClr val="dk1"/>
              </a:buClr>
              <a:buSzPct val="91666"/>
              <a:buFont typeface="Arial"/>
              <a:buNone/>
            </a:pPr>
            <a:r>
              <a:rPr lang="en-GB" sz="1200">
                <a:solidFill>
                  <a:schemeClr val="dk2"/>
                </a:solidFill>
              </a:rPr>
              <a:t>The US air force have invested into creating a form of swarming drone that can be deployed from current US aircraft. These are AI hive mind drones that can swarm and follow instructions given to it. The drones can be weaponised with explosives to ‘kamikaze’ into targets, potentially destroying them. One of the main advantages is that anti air systems are made effectively useless against a swarm of over 100 explosive drones. While it may be worth it to destroy a multi-million dollar UAV or manned fighter with a &lt;$50,000 anti-air missile, it is not possible to destroy &gt;100 tiny drones who may spread out wide.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spcAft>
                <a:spcPts val="1600"/>
              </a:spcAft>
              <a:buClr>
                <a:schemeClr val="dk1"/>
              </a:buClr>
              <a:buSzPct val="91666"/>
              <a:buFont typeface="Arial"/>
              <a:buNone/>
            </a:pPr>
            <a:r>
              <a:rPr lang="en-GB" sz="1200">
                <a:solidFill>
                  <a:schemeClr val="dk2"/>
                </a:solidFill>
              </a:rPr>
              <a:t>Kalashnikov, the maker of the AK47 rifle are working on creating a fully AI controlled turret system that can be integrated with ground vehicles and can be controlled via remote control manually. The core of this technology is the AI that can decide who is friendly or foe, a technology that if introduced in a form of self driving vehicle or robot infantry could help lead to an end of human combatants on the battlefield. The technology uses a neural network type AI that learns from past mistakes and can use data fed into it to learn faster, however there is a debate whether this is ethical and the implications if it does make a mistake and kill a friendly or non combatant, or if it does not recognise an offensive enemy and allows itself to be blown up from the combatant. As the AI controls the gun it uses it is able to fire with extreme precision, presumably aided by current guidance and ballistics software.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GB">
                <a:solidFill>
                  <a:schemeClr val="dk2"/>
                </a:solidFill>
              </a:rPr>
              <a:t>One solution suggested for AI with advanced ‘human like’ intelligence is a law-set that is designed to protect humans. The author Isaac Asimov suggested the Asimov law-set that runs strictly in order of precedence:</a:t>
            </a:r>
          </a:p>
          <a:p>
            <a:pPr marL="457200" lvl="0" indent="-298450" rtl="0">
              <a:lnSpc>
                <a:spcPct val="115000"/>
              </a:lnSpc>
              <a:spcBef>
                <a:spcPts val="0"/>
              </a:spcBef>
              <a:spcAft>
                <a:spcPts val="1600"/>
              </a:spcAft>
              <a:buClr>
                <a:schemeClr val="dk2"/>
              </a:buClr>
              <a:buSzPct val="100000"/>
              <a:buAutoNum type="arabicPeriod"/>
            </a:pPr>
            <a:r>
              <a:rPr lang="en-GB">
                <a:solidFill>
                  <a:schemeClr val="dk2"/>
                </a:solidFill>
              </a:rPr>
              <a:t>A robot may not injure a human being or, through inaction, allow a human being to come to harm.</a:t>
            </a:r>
          </a:p>
          <a:p>
            <a:pPr marL="457200" lvl="0" indent="-298450" rtl="0">
              <a:lnSpc>
                <a:spcPct val="115000"/>
              </a:lnSpc>
              <a:spcBef>
                <a:spcPts val="0"/>
              </a:spcBef>
              <a:spcAft>
                <a:spcPts val="1600"/>
              </a:spcAft>
              <a:buClr>
                <a:schemeClr val="dk2"/>
              </a:buClr>
              <a:buSzPct val="100000"/>
              <a:buAutoNum type="arabicPeriod"/>
            </a:pPr>
            <a:r>
              <a:rPr lang="en-GB">
                <a:solidFill>
                  <a:schemeClr val="dk2"/>
                </a:solidFill>
              </a:rPr>
              <a:t>A robot must obey the orders given it by human beings except where such orders would conflict with the First Law.</a:t>
            </a:r>
          </a:p>
          <a:p>
            <a:pPr marL="457200" lvl="0" indent="-298450" rtl="0">
              <a:lnSpc>
                <a:spcPct val="115000"/>
              </a:lnSpc>
              <a:spcBef>
                <a:spcPts val="0"/>
              </a:spcBef>
              <a:spcAft>
                <a:spcPts val="1600"/>
              </a:spcAft>
              <a:buClr>
                <a:schemeClr val="dk2"/>
              </a:buClr>
              <a:buSzPct val="100000"/>
              <a:buAutoNum type="arabicPeriod"/>
            </a:pPr>
            <a:r>
              <a:rPr lang="en-GB">
                <a:solidFill>
                  <a:schemeClr val="dk2"/>
                </a:solidFill>
              </a:rPr>
              <a:t>A robot must protect its own existence as long as such protection does not conflict with the First or Second Laws.</a:t>
            </a:r>
          </a:p>
          <a:p>
            <a:pPr lvl="0" rtl="0">
              <a:lnSpc>
                <a:spcPct val="115000"/>
              </a:lnSpc>
              <a:spcBef>
                <a:spcPts val="0"/>
              </a:spcBef>
              <a:spcAft>
                <a:spcPts val="1600"/>
              </a:spcAft>
              <a:buClr>
                <a:schemeClr val="dk1"/>
              </a:buClr>
              <a:buSzPct val="100000"/>
              <a:buFont typeface="Arial"/>
              <a:buNone/>
            </a:pPr>
            <a:r>
              <a:rPr lang="en-GB">
                <a:solidFill>
                  <a:schemeClr val="dk2"/>
                </a:solidFill>
              </a:rPr>
              <a:t>(Optional 0th law) 0.	A robot may not harm humanity, or, by inaction, allow humanity to come to harm.</a:t>
            </a:r>
          </a:p>
          <a:p>
            <a:pPr lvl="0" rtl="0">
              <a:lnSpc>
                <a:spcPct val="115000"/>
              </a:lnSpc>
              <a:spcBef>
                <a:spcPts val="0"/>
              </a:spcBef>
              <a:spcAft>
                <a:spcPts val="1600"/>
              </a:spcAft>
              <a:buClr>
                <a:schemeClr val="dk1"/>
              </a:buClr>
              <a:buSzPct val="100000"/>
              <a:buFont typeface="Arial"/>
              <a:buNone/>
            </a:pPr>
            <a:r>
              <a:rPr lang="en-GB">
                <a:solidFill>
                  <a:schemeClr val="dk2"/>
                </a:solidFill>
              </a:rPr>
              <a:t>These laws have been used in Asimov's fictional works, with often the Robots (AI controlled mobile machinery) would end up harming humans or humanity in the long run while following these laws. If a Robot does not know if an action would harm a human and does it as part of law 2, then the robot may have unknowingly caused harm. Another situation would be the definition of Human or Robot being altered physically or through logic, in one story robots became so advanced that they logically redefined themselves as true humans, so therefore logically were able to kill and harm human beings. On an opposite note the work ‘bicentennial man’ described how an AI may positively be redefined as human to enter human society as an equal.</a:t>
            </a:r>
          </a:p>
          <a:p>
            <a:pPr lvl="0">
              <a:spcBef>
                <a:spcPts val="0"/>
              </a:spcBef>
              <a:buNone/>
            </a:pPr>
            <a:r>
              <a:rPr lang="en-GB" u="sng">
                <a:solidFill>
                  <a:schemeClr val="hlink"/>
                </a:solidFill>
                <a:hlinkClick r:id="rId3"/>
              </a:rPr>
              <a:t>https://en.wikipedia.org/wiki/Three_Laws_of_Robotics</a:t>
            </a:r>
          </a:p>
          <a:p>
            <a:pPr lvl="0">
              <a:spcBef>
                <a:spcPts val="0"/>
              </a:spcBef>
              <a:buNone/>
            </a:pPr>
            <a:r>
              <a:rPr lang="en-GB" u="sng">
                <a:solidFill>
                  <a:schemeClr val="hlink"/>
                </a:solidFill>
                <a:hlinkClick r:id="rId4"/>
              </a:rPr>
              <a:t>https://www.epsrc.ac.uk/research/ourportfolio/themes/engineering/activities/principlesofrobotics/</a:t>
            </a:r>
          </a:p>
          <a:p>
            <a:pPr lvl="0">
              <a:spcBef>
                <a:spcPts val="0"/>
              </a:spcBef>
              <a:buNone/>
            </a:pPr>
            <a:r>
              <a:rPr lang="en-GB"/>
              <a:t>https://www.youtube.com/watch?v=3TYT1QfdfsM&amp;t=587s</a:t>
            </a:r>
          </a:p>
          <a:p>
            <a:pPr lvl="0">
              <a:spcBef>
                <a:spcPts val="0"/>
              </a:spcBef>
              <a:buNone/>
            </a:pPr>
            <a:r>
              <a:rPr lang="en-GB" u="sng">
                <a:solidFill>
                  <a:schemeClr val="hlink"/>
                </a:solidFill>
                <a:hlinkClick r:id="rId5"/>
              </a:rPr>
              <a:t>http://moralmachine.mit.edu/</a:t>
            </a:r>
          </a:p>
          <a:p>
            <a:pPr lvl="0">
              <a:spcBef>
                <a:spcPts val="0"/>
              </a:spcBef>
              <a:buNone/>
            </a:pPr>
            <a:r>
              <a:rPr lang="en-GB" u="sng">
                <a:solidFill>
                  <a:schemeClr val="hlink"/>
                </a:solidFill>
                <a:hlinkClick r:id="rId6"/>
              </a:rPr>
              <a:t>https://blog.frontiersin.org/2017/07/18/frontiers-in-behavioral-neuroscience-self-driving-cars-may-soon-be-able-to-make-moral-and-ethical-decisions-as-humans-do/</a:t>
            </a:r>
          </a:p>
          <a:p>
            <a:pPr lvl="0">
              <a:spcBef>
                <a:spcPts val="0"/>
              </a:spcBef>
              <a:buNone/>
            </a:pPr>
            <a:r>
              <a:rPr lang="en-GB"/>
              <a:t>https://www.bmvi.de/SharedDocs/EN/Documents/G/ethic-commission-report.pdf?__blob=publicationFile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spcAft>
                <a:spcPts val="1600"/>
              </a:spcAft>
              <a:buClr>
                <a:schemeClr val="dk1"/>
              </a:buClr>
              <a:buSzPct val="110000"/>
              <a:buFont typeface="Arial"/>
              <a:buNone/>
            </a:pPr>
            <a:r>
              <a:rPr lang="en-GB" sz="1000">
                <a:solidFill>
                  <a:schemeClr val="dk2"/>
                </a:solidFill>
              </a:rPr>
              <a:t>These laws, despite their loopholes have been considered as a possible basis that can be modified to safely create AI and robotic technology, some praising the idea of a safety net hardcoded into all AI as they believe corporations and military/intelligence services would not be interested in human safety in AIs they create.</a:t>
            </a:r>
          </a:p>
          <a:p>
            <a:pPr lvl="0" rtl="0">
              <a:lnSpc>
                <a:spcPct val="115000"/>
              </a:lnSpc>
              <a:spcBef>
                <a:spcPts val="0"/>
              </a:spcBef>
              <a:spcAft>
                <a:spcPts val="1600"/>
              </a:spcAft>
              <a:buClr>
                <a:schemeClr val="dk1"/>
              </a:buClr>
              <a:buSzPct val="110000"/>
              <a:buFont typeface="Arial"/>
              <a:buNone/>
            </a:pPr>
            <a:r>
              <a:rPr lang="en-GB" sz="1000">
                <a:solidFill>
                  <a:schemeClr val="dk2"/>
                </a:solidFill>
              </a:rPr>
              <a:t>The engineering and physical sciences research council (EPSRC) in 2010 had a conference with experts to discuss robotics and created a law-set to give to designers of AI and robotics with human safety in mind:</a:t>
            </a:r>
          </a:p>
          <a:p>
            <a:pPr marL="457200" lvl="0" indent="-292100" rtl="0">
              <a:lnSpc>
                <a:spcPct val="115000"/>
              </a:lnSpc>
              <a:spcBef>
                <a:spcPts val="0"/>
              </a:spcBef>
              <a:spcAft>
                <a:spcPts val="1600"/>
              </a:spcAft>
              <a:buClr>
                <a:schemeClr val="dk2"/>
              </a:buClr>
              <a:buSzPct val="100000"/>
              <a:buAutoNum type="arabicPeriod"/>
            </a:pPr>
            <a:r>
              <a:rPr lang="en-GB" sz="1000">
                <a:solidFill>
                  <a:schemeClr val="dk2"/>
                </a:solidFill>
              </a:rPr>
              <a:t>Robots are multi-use tools. Robots should not be designed solely or primarily to kill or harm humans, except in the interests of national security.</a:t>
            </a:r>
          </a:p>
          <a:p>
            <a:pPr marL="457200" lvl="0" indent="-292100" rtl="0">
              <a:lnSpc>
                <a:spcPct val="115000"/>
              </a:lnSpc>
              <a:spcBef>
                <a:spcPts val="0"/>
              </a:spcBef>
              <a:spcAft>
                <a:spcPts val="1600"/>
              </a:spcAft>
              <a:buClr>
                <a:schemeClr val="dk2"/>
              </a:buClr>
              <a:buSzPct val="100000"/>
              <a:buAutoNum type="arabicPeriod"/>
            </a:pPr>
            <a:r>
              <a:rPr lang="en-GB" sz="1000">
                <a:solidFill>
                  <a:schemeClr val="dk2"/>
                </a:solidFill>
              </a:rPr>
              <a:t>Humans, not Robots, are responsible agents. Robots should be designed and operated as far as practicable to comply with existing laws, fundamental rights and freedoms, including privacy.</a:t>
            </a:r>
          </a:p>
          <a:p>
            <a:pPr marL="457200" lvl="0" indent="-292100" rtl="0">
              <a:lnSpc>
                <a:spcPct val="115000"/>
              </a:lnSpc>
              <a:spcBef>
                <a:spcPts val="0"/>
              </a:spcBef>
              <a:spcAft>
                <a:spcPts val="1600"/>
              </a:spcAft>
              <a:buClr>
                <a:schemeClr val="dk2"/>
              </a:buClr>
              <a:buSzPct val="100000"/>
              <a:buAutoNum type="arabicPeriod"/>
            </a:pPr>
            <a:r>
              <a:rPr lang="en-GB" sz="1000">
                <a:solidFill>
                  <a:schemeClr val="dk2"/>
                </a:solidFill>
              </a:rPr>
              <a:t>Robots are products. They should be designed using processes which assure their safety and security.</a:t>
            </a:r>
          </a:p>
          <a:p>
            <a:pPr marL="457200" lvl="0" indent="-292100" rtl="0">
              <a:lnSpc>
                <a:spcPct val="115000"/>
              </a:lnSpc>
              <a:spcBef>
                <a:spcPts val="0"/>
              </a:spcBef>
              <a:spcAft>
                <a:spcPts val="1600"/>
              </a:spcAft>
              <a:buClr>
                <a:schemeClr val="dk2"/>
              </a:buClr>
              <a:buSzPct val="100000"/>
              <a:buAutoNum type="arabicPeriod"/>
            </a:pPr>
            <a:r>
              <a:rPr lang="en-GB" sz="1000">
                <a:solidFill>
                  <a:schemeClr val="dk2"/>
                </a:solidFill>
              </a:rPr>
              <a:t>Robots are manufactured artefacts. They should not be designed in a deceptive way to exploit vulnerable users; instead their machine nature should be transparent.</a:t>
            </a:r>
          </a:p>
          <a:p>
            <a:pPr marL="457200" lvl="0" indent="-292100" rtl="0">
              <a:lnSpc>
                <a:spcPct val="115000"/>
              </a:lnSpc>
              <a:spcBef>
                <a:spcPts val="0"/>
              </a:spcBef>
              <a:spcAft>
                <a:spcPts val="1600"/>
              </a:spcAft>
              <a:buClr>
                <a:schemeClr val="dk2"/>
              </a:buClr>
              <a:buSzPct val="100000"/>
              <a:buAutoNum type="arabicPeriod"/>
            </a:pPr>
            <a:r>
              <a:rPr lang="en-GB" sz="1000">
                <a:solidFill>
                  <a:schemeClr val="dk2"/>
                </a:solidFill>
              </a:rPr>
              <a:t>The person with legal responsibility for a robot should be attributed.</a:t>
            </a:r>
          </a:p>
          <a:p>
            <a:pPr lvl="0" rtl="0">
              <a:lnSpc>
                <a:spcPct val="115000"/>
              </a:lnSpc>
              <a:spcBef>
                <a:spcPts val="0"/>
              </a:spcBef>
              <a:spcAft>
                <a:spcPts val="1600"/>
              </a:spcAft>
              <a:buClr>
                <a:schemeClr val="dk1"/>
              </a:buClr>
              <a:buSzPct val="110000"/>
              <a:buFont typeface="Arial"/>
              <a:buNone/>
            </a:pPr>
            <a:r>
              <a:rPr lang="en-GB" sz="1000">
                <a:solidFill>
                  <a:schemeClr val="dk2"/>
                </a:solidFill>
              </a:rPr>
              <a:t>They believe this law-set is the most responsible as it puts the focus on treating AIs as hyper advanced general intelligences, but rather as tools that the creators must design to be safe, legal and user friendly.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sp>
        <p:nvSpPr>
          <p:cNvPr id="10" name="Shape 10"/>
          <p:cNvSpPr/>
          <p:nvPr/>
        </p:nvSpPr>
        <p:spPr>
          <a:xfrm>
            <a:off x="0" y="0"/>
            <a:ext cx="9144000" cy="34290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sp>
        <p:nvSpPr>
          <p:cNvPr id="11" name="Shape 11"/>
          <p:cNvSpPr txBox="1">
            <a:spLocks noGrp="1"/>
          </p:cNvSpPr>
          <p:nvPr>
            <p:ph type="ctrTitle"/>
          </p:nvPr>
        </p:nvSpPr>
        <p:spPr>
          <a:xfrm>
            <a:off x="311700" y="392150"/>
            <a:ext cx="8520600" cy="2690400"/>
          </a:xfrm>
          <a:prstGeom prst="rect">
            <a:avLst/>
          </a:prstGeom>
        </p:spPr>
        <p:txBody>
          <a:bodyPr wrap="square" lIns="91425" tIns="91425" rIns="91425" bIns="91425" anchor="ctr" anchorCtr="0"/>
          <a:lstStyle>
            <a:lvl1pPr lvl="0" algn="ctr">
              <a:spcBef>
                <a:spcPts val="0"/>
              </a:spcBef>
              <a:buSzPct val="100000"/>
              <a:defRPr sz="8000"/>
            </a:lvl1pPr>
            <a:lvl2pPr lvl="1" algn="ctr">
              <a:spcBef>
                <a:spcPts val="0"/>
              </a:spcBef>
              <a:buSzPct val="100000"/>
              <a:defRPr sz="8000"/>
            </a:lvl2pPr>
            <a:lvl3pPr lvl="2" algn="ctr">
              <a:spcBef>
                <a:spcPts val="0"/>
              </a:spcBef>
              <a:buSzPct val="100000"/>
              <a:defRPr sz="8000"/>
            </a:lvl3pPr>
            <a:lvl4pPr lvl="3" algn="ctr">
              <a:spcBef>
                <a:spcPts val="0"/>
              </a:spcBef>
              <a:buSzPct val="100000"/>
              <a:defRPr sz="8000"/>
            </a:lvl4pPr>
            <a:lvl5pPr lvl="4" algn="ctr">
              <a:spcBef>
                <a:spcPts val="0"/>
              </a:spcBef>
              <a:buSzPct val="100000"/>
              <a:defRPr sz="8000"/>
            </a:lvl5pPr>
            <a:lvl6pPr lvl="5" algn="ctr">
              <a:spcBef>
                <a:spcPts val="0"/>
              </a:spcBef>
              <a:buSzPct val="100000"/>
              <a:defRPr sz="8000"/>
            </a:lvl6pPr>
            <a:lvl7pPr lvl="6" algn="ctr">
              <a:spcBef>
                <a:spcPts val="0"/>
              </a:spcBef>
              <a:buSzPct val="100000"/>
              <a:defRPr sz="8000"/>
            </a:lvl7pPr>
            <a:lvl8pPr lvl="7" algn="ctr">
              <a:spcBef>
                <a:spcPts val="0"/>
              </a:spcBef>
              <a:buSzPct val="100000"/>
              <a:defRPr sz="8000"/>
            </a:lvl8pPr>
            <a:lvl9pPr lvl="8" algn="ctr">
              <a:spcBef>
                <a:spcPts val="0"/>
              </a:spcBef>
              <a:buSzPct val="100000"/>
              <a:defRPr sz="8000"/>
            </a:lvl9pPr>
          </a:lstStyle>
          <a:p>
            <a:endParaRPr/>
          </a:p>
        </p:txBody>
      </p:sp>
      <p:sp>
        <p:nvSpPr>
          <p:cNvPr id="12" name="Shape 12"/>
          <p:cNvSpPr txBox="1">
            <a:spLocks noGrp="1"/>
          </p:cNvSpPr>
          <p:nvPr>
            <p:ph type="subTitle" idx="1"/>
          </p:nvPr>
        </p:nvSpPr>
        <p:spPr>
          <a:xfrm>
            <a:off x="311700" y="3890400"/>
            <a:ext cx="8520600" cy="706200"/>
          </a:xfrm>
          <a:prstGeom prst="rect">
            <a:avLst/>
          </a:prstGeom>
        </p:spPr>
        <p:txBody>
          <a:bodyPr wrap="square" lIns="91425" tIns="91425" rIns="91425" bIns="91425" anchor="ctr" anchorCtr="0"/>
          <a:lstStyle>
            <a:lvl1pPr lvl="0" algn="ctr">
              <a:lnSpc>
                <a:spcPct val="100000"/>
              </a:lnSpc>
              <a:spcBef>
                <a:spcPts val="0"/>
              </a:spcBef>
              <a:spcAft>
                <a:spcPts val="0"/>
              </a:spcAft>
              <a:buClr>
                <a:schemeClr val="accent1"/>
              </a:buClr>
              <a:buSzPct val="100000"/>
              <a:buNone/>
              <a:defRPr sz="2100" b="1">
                <a:solidFill>
                  <a:schemeClr val="accent1"/>
                </a:solidFill>
              </a:defRPr>
            </a:lvl1pPr>
            <a:lvl2pPr lvl="1" algn="ctr">
              <a:lnSpc>
                <a:spcPct val="100000"/>
              </a:lnSpc>
              <a:spcBef>
                <a:spcPts val="0"/>
              </a:spcBef>
              <a:spcAft>
                <a:spcPts val="0"/>
              </a:spcAft>
              <a:buClr>
                <a:schemeClr val="accent1"/>
              </a:buClr>
              <a:buSzPct val="100000"/>
              <a:buNone/>
              <a:defRPr sz="2100" b="1">
                <a:solidFill>
                  <a:schemeClr val="accent1"/>
                </a:solidFill>
              </a:defRPr>
            </a:lvl2pPr>
            <a:lvl3pPr lvl="2" algn="ctr">
              <a:lnSpc>
                <a:spcPct val="100000"/>
              </a:lnSpc>
              <a:spcBef>
                <a:spcPts val="0"/>
              </a:spcBef>
              <a:spcAft>
                <a:spcPts val="0"/>
              </a:spcAft>
              <a:buClr>
                <a:schemeClr val="accent1"/>
              </a:buClr>
              <a:buSzPct val="100000"/>
              <a:buNone/>
              <a:defRPr sz="2100" b="1">
                <a:solidFill>
                  <a:schemeClr val="accent1"/>
                </a:solidFill>
              </a:defRPr>
            </a:lvl3pPr>
            <a:lvl4pPr lvl="3" algn="ctr">
              <a:lnSpc>
                <a:spcPct val="100000"/>
              </a:lnSpc>
              <a:spcBef>
                <a:spcPts val="0"/>
              </a:spcBef>
              <a:spcAft>
                <a:spcPts val="0"/>
              </a:spcAft>
              <a:buClr>
                <a:schemeClr val="accent1"/>
              </a:buClr>
              <a:buSzPct val="100000"/>
              <a:buNone/>
              <a:defRPr sz="2100" b="1">
                <a:solidFill>
                  <a:schemeClr val="accent1"/>
                </a:solidFill>
              </a:defRPr>
            </a:lvl4pPr>
            <a:lvl5pPr lvl="4" algn="ctr">
              <a:lnSpc>
                <a:spcPct val="100000"/>
              </a:lnSpc>
              <a:spcBef>
                <a:spcPts val="0"/>
              </a:spcBef>
              <a:spcAft>
                <a:spcPts val="0"/>
              </a:spcAft>
              <a:buClr>
                <a:schemeClr val="accent1"/>
              </a:buClr>
              <a:buSzPct val="100000"/>
              <a:buNone/>
              <a:defRPr sz="2100" b="1">
                <a:solidFill>
                  <a:schemeClr val="accent1"/>
                </a:solidFill>
              </a:defRPr>
            </a:lvl5pPr>
            <a:lvl6pPr lvl="5" algn="ctr">
              <a:lnSpc>
                <a:spcPct val="100000"/>
              </a:lnSpc>
              <a:spcBef>
                <a:spcPts val="0"/>
              </a:spcBef>
              <a:spcAft>
                <a:spcPts val="0"/>
              </a:spcAft>
              <a:buClr>
                <a:schemeClr val="accent1"/>
              </a:buClr>
              <a:buSzPct val="100000"/>
              <a:buNone/>
              <a:defRPr sz="2100" b="1">
                <a:solidFill>
                  <a:schemeClr val="accent1"/>
                </a:solidFill>
              </a:defRPr>
            </a:lvl6pPr>
            <a:lvl7pPr lvl="6" algn="ctr">
              <a:lnSpc>
                <a:spcPct val="100000"/>
              </a:lnSpc>
              <a:spcBef>
                <a:spcPts val="0"/>
              </a:spcBef>
              <a:spcAft>
                <a:spcPts val="0"/>
              </a:spcAft>
              <a:buClr>
                <a:schemeClr val="accent1"/>
              </a:buClr>
              <a:buSzPct val="100000"/>
              <a:buNone/>
              <a:defRPr sz="2100" b="1">
                <a:solidFill>
                  <a:schemeClr val="accent1"/>
                </a:solidFill>
              </a:defRPr>
            </a:lvl7pPr>
            <a:lvl8pPr lvl="7" algn="ctr">
              <a:lnSpc>
                <a:spcPct val="100000"/>
              </a:lnSpc>
              <a:spcBef>
                <a:spcPts val="0"/>
              </a:spcBef>
              <a:spcAft>
                <a:spcPts val="0"/>
              </a:spcAft>
              <a:buClr>
                <a:schemeClr val="accent1"/>
              </a:buClr>
              <a:buSzPct val="100000"/>
              <a:buNone/>
              <a:defRPr sz="2100" b="1">
                <a:solidFill>
                  <a:schemeClr val="accent1"/>
                </a:solidFill>
              </a:defRPr>
            </a:lvl8pPr>
            <a:lvl9pPr lvl="8" algn="ctr">
              <a:lnSpc>
                <a:spcPct val="100000"/>
              </a:lnSpc>
              <a:spcBef>
                <a:spcPts val="0"/>
              </a:spcBef>
              <a:spcAft>
                <a:spcPts val="0"/>
              </a:spcAft>
              <a:buClr>
                <a:schemeClr val="accent1"/>
              </a:buClr>
              <a:buSzPct val="100000"/>
              <a:buNone/>
              <a:defRPr sz="2100" b="1">
                <a:solidFill>
                  <a:schemeClr val="accent1"/>
                </a:solidFill>
              </a:defRPr>
            </a:lvl9pPr>
          </a:lstStyle>
          <a:p>
            <a:endParaRPr/>
          </a:p>
        </p:txBody>
      </p:sp>
      <p:sp>
        <p:nvSpPr>
          <p:cNvPr id="13" name="Shape 1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1240275"/>
            <a:ext cx="8520600" cy="1981800"/>
          </a:xfrm>
          <a:prstGeom prst="rect">
            <a:avLst/>
          </a:prstGeom>
        </p:spPr>
        <p:txBody>
          <a:bodyPr wrap="square" lIns="91425" tIns="91425" rIns="91425" bIns="91425" anchor="b" anchorCtr="0"/>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a:endParaRPr/>
          </a:p>
        </p:txBody>
      </p:sp>
      <p:sp>
        <p:nvSpPr>
          <p:cNvPr id="48" name="Shape 48"/>
          <p:cNvSpPr txBox="1">
            <a:spLocks noGrp="1"/>
          </p:cNvSpPr>
          <p:nvPr>
            <p:ph type="body" idx="1"/>
          </p:nvPr>
        </p:nvSpPr>
        <p:spPr>
          <a:xfrm>
            <a:off x="311700" y="3304625"/>
            <a:ext cx="8520600" cy="1300800"/>
          </a:xfrm>
          <a:prstGeom prst="rect">
            <a:avLst/>
          </a:prstGeom>
        </p:spPr>
        <p:txBody>
          <a:bodyPr wrap="square" lIns="91425" tIns="91425" rIns="91425" bIns="91425" anchor="t" anchorCtr="0"/>
          <a:lstStyle>
            <a:lvl1pPr lvl="0" algn="ctr">
              <a:spcBef>
                <a:spcPts val="0"/>
              </a:spcBef>
              <a:buClr>
                <a:schemeClr val="accent1"/>
              </a:buClr>
              <a:defRPr>
                <a:solidFill>
                  <a:schemeClr val="accent1"/>
                </a:solidFill>
              </a:defRPr>
            </a:lvl1pPr>
            <a:lvl2pPr lvl="1" algn="ctr">
              <a:spcBef>
                <a:spcPts val="0"/>
              </a:spcBef>
              <a:buClr>
                <a:schemeClr val="accent1"/>
              </a:buClr>
              <a:defRPr>
                <a:solidFill>
                  <a:schemeClr val="accent1"/>
                </a:solidFill>
              </a:defRPr>
            </a:lvl2pPr>
            <a:lvl3pPr lvl="2" algn="ctr">
              <a:spcBef>
                <a:spcPts val="0"/>
              </a:spcBef>
              <a:buClr>
                <a:schemeClr val="accent1"/>
              </a:buClr>
              <a:defRPr>
                <a:solidFill>
                  <a:schemeClr val="accent1"/>
                </a:solidFill>
              </a:defRPr>
            </a:lvl3pPr>
            <a:lvl4pPr lvl="3" algn="ctr">
              <a:spcBef>
                <a:spcPts val="0"/>
              </a:spcBef>
              <a:buClr>
                <a:schemeClr val="accent1"/>
              </a:buClr>
              <a:defRPr>
                <a:solidFill>
                  <a:schemeClr val="accent1"/>
                </a:solidFill>
              </a:defRPr>
            </a:lvl4pPr>
            <a:lvl5pPr lvl="4" algn="ctr">
              <a:spcBef>
                <a:spcPts val="0"/>
              </a:spcBef>
              <a:buClr>
                <a:schemeClr val="accent1"/>
              </a:buClr>
              <a:defRPr>
                <a:solidFill>
                  <a:schemeClr val="accent1"/>
                </a:solidFill>
              </a:defRPr>
            </a:lvl5pPr>
            <a:lvl6pPr lvl="5" algn="ctr">
              <a:spcBef>
                <a:spcPts val="0"/>
              </a:spcBef>
              <a:buClr>
                <a:schemeClr val="accent1"/>
              </a:buClr>
              <a:defRPr>
                <a:solidFill>
                  <a:schemeClr val="accent1"/>
                </a:solidFill>
              </a:defRPr>
            </a:lvl6pPr>
            <a:lvl7pPr lvl="6" algn="ctr">
              <a:spcBef>
                <a:spcPts val="0"/>
              </a:spcBef>
              <a:buClr>
                <a:schemeClr val="accent1"/>
              </a:buClr>
              <a:defRPr>
                <a:solidFill>
                  <a:schemeClr val="accent1"/>
                </a:solidFill>
              </a:defRPr>
            </a:lvl7pPr>
            <a:lvl8pPr lvl="7" algn="ctr">
              <a:spcBef>
                <a:spcPts val="0"/>
              </a:spcBef>
              <a:buClr>
                <a:schemeClr val="accent1"/>
              </a:buClr>
              <a:defRPr>
                <a:solidFill>
                  <a:schemeClr val="accent1"/>
                </a:solidFill>
              </a:defRPr>
            </a:lvl8pPr>
            <a:lvl9pPr lvl="8" algn="ctr">
              <a:spcBef>
                <a:spcPts val="0"/>
              </a:spcBef>
              <a:buClr>
                <a:schemeClr val="accent1"/>
              </a:buClr>
              <a:defRPr>
                <a:solidFill>
                  <a:schemeClr val="accent1"/>
                </a:solidFill>
              </a:defRPr>
            </a:lvl9pPr>
          </a:lstStyle>
          <a:p>
            <a:endParaRPr/>
          </a:p>
        </p:txBody>
      </p:sp>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2802750" y="802500"/>
            <a:ext cx="3538500" cy="3538500"/>
          </a:xfrm>
          <a:prstGeom prst="rect">
            <a:avLst/>
          </a:prstGeom>
          <a:solidFill>
            <a:srgbClr val="FFFFFF"/>
          </a:solidFill>
        </p:spPr>
        <p:txBody>
          <a:bodyPr wrap="square"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6" name="Shape 16"/>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92850"/>
            <a:ext cx="8520600" cy="8010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311700" y="1228675"/>
            <a:ext cx="8520600" cy="33402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292850"/>
            <a:ext cx="8520600" cy="8010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311700" y="1228675"/>
            <a:ext cx="3999900" cy="33402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body" idx="2"/>
          </p:nvPr>
        </p:nvSpPr>
        <p:spPr>
          <a:xfrm>
            <a:off x="4832400" y="1228675"/>
            <a:ext cx="3999900" cy="33402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304800" y="309350"/>
            <a:ext cx="8537700" cy="748200"/>
          </a:xfrm>
          <a:prstGeom prst="rect">
            <a:avLst/>
          </a:prstGeom>
        </p:spPr>
        <p:txBody>
          <a:bodyPr wrap="square" lIns="91425" tIns="91425" rIns="91425" bIns="91425" anchor="t" anchorCtr="0"/>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a:endParaRPr/>
          </a:p>
        </p:txBody>
      </p:sp>
      <p:sp>
        <p:nvSpPr>
          <p:cNvPr id="28" name="Shape 28"/>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a:endParaRPr/>
          </a:p>
        </p:txBody>
      </p:sp>
      <p:sp>
        <p:nvSpPr>
          <p:cNvPr id="31" name="Shape 31"/>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2" name="Shape 3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90250" y="526350"/>
            <a:ext cx="5618700" cy="4090800"/>
          </a:xfrm>
          <a:prstGeom prst="rect">
            <a:avLst/>
          </a:prstGeom>
        </p:spPr>
        <p:txBody>
          <a:bodyPr wrap="square" lIns="91425" tIns="91425" rIns="91425" bIns="91425" anchor="ctr" anchorCtr="0"/>
          <a:lstStyle>
            <a:lvl1pPr lvl="0">
              <a:spcBef>
                <a:spcPts val="0"/>
              </a:spcBef>
              <a:buClr>
                <a:schemeClr val="lt1"/>
              </a:buClr>
              <a:buSzPct val="100000"/>
              <a:defRPr sz="6000">
                <a:solidFill>
                  <a:schemeClr val="lt1"/>
                </a:solidFill>
              </a:defRPr>
            </a:lvl1pPr>
            <a:lvl2pPr lvl="1">
              <a:spcBef>
                <a:spcPts val="0"/>
              </a:spcBef>
              <a:buClr>
                <a:schemeClr val="lt1"/>
              </a:buClr>
              <a:buSzPct val="100000"/>
              <a:defRPr sz="6000">
                <a:solidFill>
                  <a:schemeClr val="lt1"/>
                </a:solidFill>
              </a:defRPr>
            </a:lvl2pPr>
            <a:lvl3pPr lvl="2">
              <a:spcBef>
                <a:spcPts val="0"/>
              </a:spcBef>
              <a:buClr>
                <a:schemeClr val="lt1"/>
              </a:buClr>
              <a:buSzPct val="100000"/>
              <a:defRPr sz="6000">
                <a:solidFill>
                  <a:schemeClr val="lt1"/>
                </a:solidFill>
              </a:defRPr>
            </a:lvl3pPr>
            <a:lvl4pPr lvl="3">
              <a:spcBef>
                <a:spcPts val="0"/>
              </a:spcBef>
              <a:buClr>
                <a:schemeClr val="lt1"/>
              </a:buClr>
              <a:buSzPct val="100000"/>
              <a:defRPr sz="6000">
                <a:solidFill>
                  <a:schemeClr val="lt1"/>
                </a:solidFill>
              </a:defRPr>
            </a:lvl4pPr>
            <a:lvl5pPr lvl="4">
              <a:spcBef>
                <a:spcPts val="0"/>
              </a:spcBef>
              <a:buClr>
                <a:schemeClr val="lt1"/>
              </a:buClr>
              <a:buSzPct val="100000"/>
              <a:defRPr sz="6000">
                <a:solidFill>
                  <a:schemeClr val="lt1"/>
                </a:solidFill>
              </a:defRPr>
            </a:lvl5pPr>
            <a:lvl6pPr lvl="5">
              <a:spcBef>
                <a:spcPts val="0"/>
              </a:spcBef>
              <a:buClr>
                <a:schemeClr val="lt1"/>
              </a:buClr>
              <a:buSzPct val="100000"/>
              <a:defRPr sz="6000">
                <a:solidFill>
                  <a:schemeClr val="lt1"/>
                </a:solidFill>
              </a:defRPr>
            </a:lvl6pPr>
            <a:lvl7pPr lvl="6">
              <a:spcBef>
                <a:spcPts val="0"/>
              </a:spcBef>
              <a:buClr>
                <a:schemeClr val="lt1"/>
              </a:buClr>
              <a:buSzPct val="100000"/>
              <a:defRPr sz="6000">
                <a:solidFill>
                  <a:schemeClr val="lt1"/>
                </a:solidFill>
              </a:defRPr>
            </a:lvl7pPr>
            <a:lvl8pPr lvl="7">
              <a:spcBef>
                <a:spcPts val="0"/>
              </a:spcBef>
              <a:buClr>
                <a:schemeClr val="lt1"/>
              </a:buClr>
              <a:buSzPct val="100000"/>
              <a:defRPr sz="6000">
                <a:solidFill>
                  <a:schemeClr val="lt1"/>
                </a:solidFill>
              </a:defRPr>
            </a:lvl8pPr>
            <a:lvl9pPr lvl="8">
              <a:spcBef>
                <a:spcPts val="0"/>
              </a:spcBef>
              <a:buClr>
                <a:schemeClr val="lt1"/>
              </a:buClr>
              <a:buSzPct val="100000"/>
              <a:defRPr sz="6000">
                <a:solidFill>
                  <a:schemeClr val="lt1"/>
                </a:solidFill>
              </a:defRPr>
            </a:lvl9pPr>
          </a:lstStyle>
          <a:p>
            <a:endParaRPr/>
          </a:p>
        </p:txBody>
      </p:sp>
      <p:sp>
        <p:nvSpPr>
          <p:cNvPr id="35" name="Shape 3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solidFill>
                  <a:schemeClr val="lt1"/>
                </a:solidFill>
              </a:rPr>
              <a:t>‹#›</a:t>
            </a:fld>
            <a:endParaRPr lang="en-GB">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6"/>
        <p:cNvGrpSpPr/>
        <p:nvPr/>
      </p:nvGrpSpPr>
      <p:grpSpPr>
        <a:xfrm>
          <a:off x="0" y="0"/>
          <a:ext cx="0" cy="0"/>
          <a:chOff x="0" y="0"/>
          <a:chExt cx="0" cy="0"/>
        </a:xfrm>
      </p:grpSpPr>
      <p:sp>
        <p:nvSpPr>
          <p:cNvPr id="37" name="Shape 37"/>
          <p:cNvSpPr/>
          <p:nvPr/>
        </p:nvSpPr>
        <p:spPr>
          <a:xfrm>
            <a:off x="4572000" y="-25"/>
            <a:ext cx="4572000" cy="51435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cxnSp>
        <p:nvCxnSpPr>
          <p:cNvPr id="38" name="Shape 38"/>
          <p:cNvCxnSpPr/>
          <p:nvPr/>
        </p:nvCxnSpPr>
        <p:spPr>
          <a:xfrm>
            <a:off x="5029675" y="4495500"/>
            <a:ext cx="468300" cy="0"/>
          </a:xfrm>
          <a:prstGeom prst="straightConnector1">
            <a:avLst/>
          </a:prstGeom>
          <a:noFill/>
          <a:ln w="28575" cap="flat" cmpd="sng">
            <a:solidFill>
              <a:schemeClr val="lt1"/>
            </a:solidFill>
            <a:prstDash val="solid"/>
            <a:round/>
            <a:headEnd type="none" w="med" len="med"/>
            <a:tailEnd type="none" w="med" len="med"/>
          </a:ln>
        </p:spPr>
      </p:cxnSp>
      <p:sp>
        <p:nvSpPr>
          <p:cNvPr id="39" name="Shape 39"/>
          <p:cNvSpPr txBox="1">
            <a:spLocks noGrp="1"/>
          </p:cNvSpPr>
          <p:nvPr>
            <p:ph type="title"/>
          </p:nvPr>
        </p:nvSpPr>
        <p:spPr>
          <a:xfrm>
            <a:off x="265500" y="1081400"/>
            <a:ext cx="4045200" cy="1710300"/>
          </a:xfrm>
          <a:prstGeom prst="rect">
            <a:avLst/>
          </a:prstGeom>
        </p:spPr>
        <p:txBody>
          <a:bodyPr wrap="square" lIns="91425" tIns="91425" rIns="91425" bIns="91425" anchor="b" anchorCtr="0"/>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40" name="Shape 40"/>
          <p:cNvSpPr txBox="1">
            <a:spLocks noGrp="1"/>
          </p:cNvSpPr>
          <p:nvPr>
            <p:ph type="subTitle" idx="1"/>
          </p:nvPr>
        </p:nvSpPr>
        <p:spPr>
          <a:xfrm>
            <a:off x="265500" y="2845223"/>
            <a:ext cx="4045200" cy="1345500"/>
          </a:xfrm>
          <a:prstGeom prst="rect">
            <a:avLst/>
          </a:prstGeom>
        </p:spPr>
        <p:txBody>
          <a:bodyPr wrap="square" lIns="91425" tIns="91425" rIns="91425" bIns="91425" anchor="t" anchorCtr="0"/>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a:endParaRPr/>
          </a:p>
        </p:txBody>
      </p:sp>
      <p:sp>
        <p:nvSpPr>
          <p:cNvPr id="41" name="Shape 41"/>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accent1"/>
              </a:buClr>
              <a:defRPr>
                <a:solidFill>
                  <a:schemeClr val="accent1"/>
                </a:solidFill>
              </a:defRPr>
            </a:lvl1pPr>
            <a:lvl2pPr lvl="1">
              <a:spcBef>
                <a:spcPts val="0"/>
              </a:spcBef>
              <a:buClr>
                <a:schemeClr val="accent1"/>
              </a:buClr>
              <a:defRPr>
                <a:solidFill>
                  <a:schemeClr val="accent1"/>
                </a:solidFill>
              </a:defRPr>
            </a:lvl2pPr>
            <a:lvl3pPr lvl="2">
              <a:spcBef>
                <a:spcPts val="0"/>
              </a:spcBef>
              <a:buClr>
                <a:schemeClr val="accent1"/>
              </a:buClr>
              <a:defRPr>
                <a:solidFill>
                  <a:schemeClr val="accent1"/>
                </a:solidFill>
              </a:defRPr>
            </a:lvl3pPr>
            <a:lvl4pPr lvl="3">
              <a:spcBef>
                <a:spcPts val="0"/>
              </a:spcBef>
              <a:buClr>
                <a:schemeClr val="accent1"/>
              </a:buClr>
              <a:defRPr>
                <a:solidFill>
                  <a:schemeClr val="accent1"/>
                </a:solidFill>
              </a:defRPr>
            </a:lvl4pPr>
            <a:lvl5pPr lvl="4">
              <a:spcBef>
                <a:spcPts val="0"/>
              </a:spcBef>
              <a:buClr>
                <a:schemeClr val="accent1"/>
              </a:buClr>
              <a:defRPr>
                <a:solidFill>
                  <a:schemeClr val="accent1"/>
                </a:solidFill>
              </a:defRPr>
            </a:lvl5pPr>
            <a:lvl6pPr lvl="5">
              <a:spcBef>
                <a:spcPts val="0"/>
              </a:spcBef>
              <a:buClr>
                <a:schemeClr val="accent1"/>
              </a:buClr>
              <a:defRPr>
                <a:solidFill>
                  <a:schemeClr val="accent1"/>
                </a:solidFill>
              </a:defRPr>
            </a:lvl6pPr>
            <a:lvl7pPr lvl="6">
              <a:spcBef>
                <a:spcPts val="0"/>
              </a:spcBef>
              <a:buClr>
                <a:schemeClr val="accent1"/>
              </a:buClr>
              <a:defRPr>
                <a:solidFill>
                  <a:schemeClr val="accent1"/>
                </a:solidFill>
              </a:defRPr>
            </a:lvl7pPr>
            <a:lvl8pPr lvl="7">
              <a:spcBef>
                <a:spcPts val="0"/>
              </a:spcBef>
              <a:buClr>
                <a:schemeClr val="accent1"/>
              </a:buClr>
              <a:defRPr>
                <a:solidFill>
                  <a:schemeClr val="accent1"/>
                </a:solidFill>
              </a:defRPr>
            </a:lvl8pPr>
            <a:lvl9pPr lvl="8">
              <a:spcBef>
                <a:spcPts val="0"/>
              </a:spcBef>
              <a:buClr>
                <a:schemeClr val="accent1"/>
              </a:buClr>
              <a:defRPr>
                <a:solidFill>
                  <a:schemeClr val="accent1"/>
                </a:solidFill>
              </a:defRPr>
            </a:lvl9pPr>
          </a:lstStyle>
          <a:p>
            <a:endParaRPr/>
          </a:p>
        </p:txBody>
      </p:sp>
      <p:sp>
        <p:nvSpPr>
          <p:cNvPr id="42" name="Shape 4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319500" y="4230575"/>
            <a:ext cx="5998800" cy="598800"/>
          </a:xfrm>
          <a:prstGeom prst="rect">
            <a:avLst/>
          </a:prstGeom>
        </p:spPr>
        <p:txBody>
          <a:bodyPr wrap="square" lIns="91425" tIns="91425" rIns="91425" bIns="91425" anchor="ctr" anchorCtr="0"/>
          <a:lstStyle>
            <a:lvl1pPr lvl="0">
              <a:lnSpc>
                <a:spcPct val="100000"/>
              </a:lnSpc>
              <a:spcBef>
                <a:spcPts val="0"/>
              </a:spcBef>
              <a:spcAft>
                <a:spcPts val="0"/>
              </a:spcAft>
              <a:buClr>
                <a:schemeClr val="accent1"/>
              </a:buClr>
              <a:buSzPct val="100000"/>
              <a:buFont typeface="Amatic SC"/>
              <a:buNone/>
              <a:defRPr sz="2400" b="1">
                <a:solidFill>
                  <a:schemeClr val="accent1"/>
                </a:solidFill>
                <a:latin typeface="Amatic SC"/>
                <a:ea typeface="Amatic SC"/>
                <a:cs typeface="Amatic SC"/>
                <a:sym typeface="Amatic SC"/>
              </a:defRPr>
            </a:lvl1pPr>
          </a:lstStyle>
          <a:p>
            <a:endParaRPr/>
          </a:p>
        </p:txBody>
      </p:sp>
      <p:sp>
        <p:nvSpPr>
          <p:cNvPr id="45" name="Shape 4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292850"/>
            <a:ext cx="8520600" cy="801000"/>
          </a:xfrm>
          <a:prstGeom prst="rect">
            <a:avLst/>
          </a:prstGeom>
          <a:noFill/>
          <a:ln>
            <a:noFill/>
          </a:ln>
        </p:spPr>
        <p:txBody>
          <a:bodyPr wrap="square" lIns="91425" tIns="91425" rIns="91425" bIns="91425" anchor="t" anchorCtr="0"/>
          <a:lstStyle>
            <a:lvl1pPr lvl="0">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1pPr>
            <a:lvl2pPr lvl="1">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2pPr>
            <a:lvl3pPr lvl="2">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3pPr>
            <a:lvl4pPr lvl="3">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4pPr>
            <a:lvl5pPr lvl="4">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5pPr>
            <a:lvl6pPr lvl="5">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6pPr>
            <a:lvl7pPr lvl="6">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7pPr>
            <a:lvl8pPr lvl="7">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8pPr>
            <a:lvl9pPr lvl="8">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9pPr>
          </a:lstStyle>
          <a:p>
            <a:endParaRPr/>
          </a:p>
        </p:txBody>
      </p:sp>
      <p:sp>
        <p:nvSpPr>
          <p:cNvPr id="7" name="Shape 7"/>
          <p:cNvSpPr txBox="1">
            <a:spLocks noGrp="1"/>
          </p:cNvSpPr>
          <p:nvPr>
            <p:ph type="body" idx="1"/>
          </p:nvPr>
        </p:nvSpPr>
        <p:spPr>
          <a:xfrm>
            <a:off x="311700" y="1228675"/>
            <a:ext cx="8520600" cy="33402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Font typeface="Source Code Pro"/>
              <a:buChar char="●"/>
              <a:defRPr sz="1800">
                <a:solidFill>
                  <a:schemeClr val="dk2"/>
                </a:solidFill>
                <a:latin typeface="Source Code Pro"/>
                <a:ea typeface="Source Code Pro"/>
                <a:cs typeface="Source Code Pro"/>
                <a:sym typeface="Source Code Pro"/>
              </a:defRPr>
            </a:lvl1pPr>
            <a:lvl2pPr lvl="1">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2pPr>
            <a:lvl3pPr lvl="2">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3pPr>
            <a:lvl4pPr lvl="3">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4pPr>
            <a:lvl5pPr lvl="4">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5pPr>
            <a:lvl6pPr lvl="5">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6pPr>
            <a:lvl7pPr lvl="6">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7pPr>
            <a:lvl8pPr lvl="7">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8pPr>
            <a:lvl9pPr lvl="8">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GB" sz="1000">
                <a:solidFill>
                  <a:schemeClr val="accent1"/>
                </a:solidFill>
                <a:latin typeface="Source Code Pro"/>
                <a:ea typeface="Source Code Pro"/>
                <a:cs typeface="Source Code Pro"/>
                <a:sym typeface="Source Code Pro"/>
              </a:rPr>
              <a:t>‹#›</a:t>
            </a:fld>
            <a:endParaRPr lang="en-GB" sz="1000">
              <a:solidFill>
                <a:schemeClr val="accent1"/>
              </a:solidFill>
              <a:latin typeface="Source Code Pro"/>
              <a:ea typeface="Source Code Pro"/>
              <a:cs typeface="Source Code Pro"/>
              <a:sym typeface="Source Code Pr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www.youtube.com/watch?v=MEfNsyBL6LI"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www.youtube.com/watch?v=6Pz5FMmcT-Y"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6.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www.youtube.com/watch?v=BtBGV4zHqN8"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8.jp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www.youtube.com/watch?v=mdg7PHce5wM"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ctrTitle"/>
          </p:nvPr>
        </p:nvSpPr>
        <p:spPr>
          <a:xfrm>
            <a:off x="311700" y="392150"/>
            <a:ext cx="8520600" cy="2690400"/>
          </a:xfrm>
          <a:prstGeom prst="rect">
            <a:avLst/>
          </a:prstGeom>
        </p:spPr>
        <p:txBody>
          <a:bodyPr wrap="square" lIns="91425" tIns="91425" rIns="91425" bIns="91425" anchor="ctr" anchorCtr="0">
            <a:noAutofit/>
          </a:bodyPr>
          <a:lstStyle/>
          <a:p>
            <a:pPr lvl="0">
              <a:spcBef>
                <a:spcPts val="0"/>
              </a:spcBef>
              <a:buNone/>
            </a:pPr>
            <a:r>
              <a:rPr lang="en-GB"/>
              <a:t>GPD presentation</a:t>
            </a:r>
          </a:p>
        </p:txBody>
      </p:sp>
      <p:sp>
        <p:nvSpPr>
          <p:cNvPr id="57" name="Shape 57"/>
          <p:cNvSpPr txBox="1">
            <a:spLocks noGrp="1"/>
          </p:cNvSpPr>
          <p:nvPr>
            <p:ph type="subTitle" idx="1"/>
          </p:nvPr>
        </p:nvSpPr>
        <p:spPr>
          <a:xfrm>
            <a:off x="311700" y="3890400"/>
            <a:ext cx="8520600" cy="706200"/>
          </a:xfrm>
          <a:prstGeom prst="rect">
            <a:avLst/>
          </a:prstGeom>
        </p:spPr>
        <p:txBody>
          <a:bodyPr wrap="square" lIns="91425" tIns="91425" rIns="91425" bIns="91425" anchor="ctr" anchorCtr="0">
            <a:noAutofit/>
          </a:bodyPr>
          <a:lstStyle/>
          <a:p>
            <a:pPr lvl="0" rtl="0">
              <a:spcBef>
                <a:spcPts val="0"/>
              </a:spcBef>
              <a:buNone/>
            </a:pPr>
            <a:r>
              <a:rPr lang="en-GB"/>
              <a:t>By Oluwaseun Fadipe, Michael Ashfield and Anthony Odumodu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311700" y="292850"/>
            <a:ext cx="8520600" cy="801000"/>
          </a:xfrm>
          <a:prstGeom prst="rect">
            <a:avLst/>
          </a:prstGeom>
        </p:spPr>
        <p:txBody>
          <a:bodyPr wrap="square" lIns="91425" tIns="91425" rIns="91425" bIns="91425" anchor="t" anchorCtr="0">
            <a:noAutofit/>
          </a:bodyPr>
          <a:lstStyle/>
          <a:p>
            <a:pPr lvl="0">
              <a:spcBef>
                <a:spcPts val="0"/>
              </a:spcBef>
              <a:buNone/>
            </a:pPr>
            <a:r>
              <a:rPr lang="en-GB"/>
              <a:t>AI and safety</a:t>
            </a:r>
          </a:p>
        </p:txBody>
      </p:sp>
      <p:sp>
        <p:nvSpPr>
          <p:cNvPr id="126" name="Shape 126"/>
          <p:cNvSpPr txBox="1">
            <a:spLocks noGrp="1"/>
          </p:cNvSpPr>
          <p:nvPr>
            <p:ph type="body" idx="1"/>
          </p:nvPr>
        </p:nvSpPr>
        <p:spPr>
          <a:xfrm>
            <a:off x="311700" y="1228675"/>
            <a:ext cx="8520600" cy="3340200"/>
          </a:xfrm>
          <a:prstGeom prst="rect">
            <a:avLst/>
          </a:prstGeom>
        </p:spPr>
        <p:txBody>
          <a:bodyPr wrap="square" lIns="91425" tIns="91425" rIns="91425" bIns="91425" anchor="t" anchorCtr="0">
            <a:noAutofit/>
          </a:bodyPr>
          <a:lstStyle/>
          <a:p>
            <a:pPr lvl="0">
              <a:spcBef>
                <a:spcPts val="0"/>
              </a:spcBef>
              <a:buNone/>
            </a:pPr>
            <a:r>
              <a:rPr lang="en-GB"/>
              <a:t>The big red stop button problem.</a:t>
            </a:r>
          </a:p>
          <a:p>
            <a:pPr lvl="0">
              <a:spcBef>
                <a:spcPts val="0"/>
              </a:spcBef>
              <a:buNone/>
            </a:pPr>
            <a:r>
              <a:rPr lang="en-GB"/>
              <a:t>Completing objectives = more points</a:t>
            </a:r>
          </a:p>
          <a:p>
            <a:pPr lvl="0">
              <a:spcBef>
                <a:spcPts val="0"/>
              </a:spcBef>
              <a:buNone/>
            </a:pPr>
            <a:r>
              <a:rPr lang="en-GB"/>
              <a:t>Breaking rules = negative points</a:t>
            </a:r>
          </a:p>
          <a:p>
            <a:pPr lvl="0">
              <a:spcBef>
                <a:spcPts val="0"/>
              </a:spcBef>
              <a:buNone/>
            </a:pPr>
            <a:endParaRPr/>
          </a:p>
        </p:txBody>
      </p:sp>
      <p:pic>
        <p:nvPicPr>
          <p:cNvPr id="127" name="Shape 127"/>
          <p:cNvPicPr preferRelativeResize="0"/>
          <p:nvPr/>
        </p:nvPicPr>
        <p:blipFill>
          <a:blip r:embed="rId3">
            <a:alphaModFix/>
          </a:blip>
          <a:stretch>
            <a:fillRect/>
          </a:stretch>
        </p:blipFill>
        <p:spPr>
          <a:xfrm>
            <a:off x="5113826" y="877773"/>
            <a:ext cx="3470325" cy="3842326"/>
          </a:xfrm>
          <a:prstGeom prst="rect">
            <a:avLst/>
          </a:prstGeom>
          <a:noFill/>
          <a:ln>
            <a:noFill/>
          </a:ln>
        </p:spPr>
      </p:pic>
      <p:pic>
        <p:nvPicPr>
          <p:cNvPr id="128" name="Shape 128"/>
          <p:cNvPicPr preferRelativeResize="0"/>
          <p:nvPr/>
        </p:nvPicPr>
        <p:blipFill>
          <a:blip r:embed="rId4">
            <a:alphaModFix/>
          </a:blip>
          <a:stretch>
            <a:fillRect/>
          </a:stretch>
        </p:blipFill>
        <p:spPr>
          <a:xfrm>
            <a:off x="976100" y="2756362"/>
            <a:ext cx="3470326" cy="231716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292850"/>
            <a:ext cx="8520600" cy="801000"/>
          </a:xfrm>
          <a:prstGeom prst="rect">
            <a:avLst/>
          </a:prstGeom>
        </p:spPr>
        <p:txBody>
          <a:bodyPr wrap="square" lIns="91425" tIns="91425" rIns="91425" bIns="91425" anchor="t" anchorCtr="0">
            <a:noAutofit/>
          </a:bodyPr>
          <a:lstStyle/>
          <a:p>
            <a:pPr lvl="0">
              <a:spcBef>
                <a:spcPts val="0"/>
              </a:spcBef>
              <a:buNone/>
            </a:pPr>
            <a:r>
              <a:rPr lang="en-GB"/>
              <a:t>AI and safety</a:t>
            </a:r>
          </a:p>
        </p:txBody>
      </p:sp>
      <p:sp>
        <p:nvSpPr>
          <p:cNvPr id="134" name="Shape 134"/>
          <p:cNvSpPr txBox="1">
            <a:spLocks noGrp="1"/>
          </p:cNvSpPr>
          <p:nvPr>
            <p:ph type="body" idx="1"/>
          </p:nvPr>
        </p:nvSpPr>
        <p:spPr>
          <a:xfrm>
            <a:off x="311700" y="1228675"/>
            <a:ext cx="8520600" cy="3340200"/>
          </a:xfrm>
          <a:prstGeom prst="rect">
            <a:avLst/>
          </a:prstGeom>
        </p:spPr>
        <p:txBody>
          <a:bodyPr wrap="square" lIns="91425" tIns="91425" rIns="91425" bIns="91425" anchor="t" anchorCtr="0">
            <a:noAutofit/>
          </a:bodyPr>
          <a:lstStyle/>
          <a:p>
            <a:pPr lvl="0">
              <a:spcBef>
                <a:spcPts val="0"/>
              </a:spcBef>
              <a:buNone/>
            </a:pPr>
            <a:r>
              <a:rPr lang="en-GB"/>
              <a:t>Self driving car ethics</a:t>
            </a:r>
          </a:p>
        </p:txBody>
      </p:sp>
      <p:pic>
        <p:nvPicPr>
          <p:cNvPr id="135" name="Shape 135"/>
          <p:cNvPicPr preferRelativeResize="0"/>
          <p:nvPr/>
        </p:nvPicPr>
        <p:blipFill>
          <a:blip r:embed="rId3">
            <a:alphaModFix/>
          </a:blip>
          <a:stretch>
            <a:fillRect/>
          </a:stretch>
        </p:blipFill>
        <p:spPr>
          <a:xfrm>
            <a:off x="1108000" y="1595672"/>
            <a:ext cx="6199224" cy="360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311700" y="292850"/>
            <a:ext cx="8520600" cy="801000"/>
          </a:xfrm>
          <a:prstGeom prst="rect">
            <a:avLst/>
          </a:prstGeom>
        </p:spPr>
        <p:txBody>
          <a:bodyPr wrap="square" lIns="91425" tIns="91425" rIns="91425" bIns="91425" anchor="t" anchorCtr="0">
            <a:noAutofit/>
          </a:bodyPr>
          <a:lstStyle/>
          <a:p>
            <a:pPr lvl="0">
              <a:spcBef>
                <a:spcPts val="0"/>
              </a:spcBef>
              <a:buNone/>
            </a:pPr>
            <a:r>
              <a:rPr lang="en-GB"/>
              <a:t>What is AI and how does it work?</a:t>
            </a:r>
          </a:p>
        </p:txBody>
      </p:sp>
      <p:sp>
        <p:nvSpPr>
          <p:cNvPr id="141" name="Shape 141"/>
          <p:cNvSpPr txBox="1">
            <a:spLocks noGrp="1"/>
          </p:cNvSpPr>
          <p:nvPr>
            <p:ph type="body" idx="1"/>
          </p:nvPr>
        </p:nvSpPr>
        <p:spPr>
          <a:xfrm>
            <a:off x="311700" y="1228675"/>
            <a:ext cx="8520600" cy="3340200"/>
          </a:xfrm>
          <a:prstGeom prst="rect">
            <a:avLst/>
          </a:prstGeom>
          <a:noFill/>
          <a:ln>
            <a:noFill/>
          </a:ln>
        </p:spPr>
        <p:txBody>
          <a:bodyPr wrap="square" lIns="91425" tIns="91425" rIns="91425" bIns="91425" anchor="t" anchorCtr="0">
            <a:noAutofit/>
          </a:bodyPr>
          <a:lstStyle/>
          <a:p>
            <a:pPr lvl="0" rtl="0">
              <a:spcBef>
                <a:spcPts val="1000"/>
              </a:spcBef>
              <a:spcAft>
                <a:spcPts val="0"/>
              </a:spcAft>
              <a:buNone/>
            </a:pPr>
            <a:r>
              <a:rPr lang="en-GB" sz="2000"/>
              <a:t>Artificial Intelligence is the concept and growth of computer system with the intelligence that can perform any task required for a human being. AI is a field that includes computer engineering with the aim of intelligence such as creating machines that mirror human behaviour.</a:t>
            </a:r>
          </a:p>
          <a:p>
            <a:pPr lvl="0">
              <a:spcBef>
                <a:spcPts val="0"/>
              </a:spcBef>
              <a:buNone/>
            </a:pPr>
            <a:endParaRPr sz="1600">
              <a:solidFill>
                <a:srgbClr val="8AD0D6"/>
              </a:solidFill>
            </a:endParaRPr>
          </a:p>
        </p:txBody>
      </p:sp>
      <p:pic>
        <p:nvPicPr>
          <p:cNvPr id="142" name="Shape 142" descr="AI.jpg"/>
          <p:cNvPicPr preferRelativeResize="0"/>
          <p:nvPr/>
        </p:nvPicPr>
        <p:blipFill>
          <a:blip r:embed="rId3">
            <a:alphaModFix/>
          </a:blip>
          <a:stretch>
            <a:fillRect/>
          </a:stretch>
        </p:blipFill>
        <p:spPr>
          <a:xfrm>
            <a:off x="4109675" y="3234175"/>
            <a:ext cx="3949050" cy="1740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0" y="292850"/>
            <a:ext cx="8520600" cy="801000"/>
          </a:xfrm>
          <a:prstGeom prst="rect">
            <a:avLst/>
          </a:prstGeom>
        </p:spPr>
        <p:txBody>
          <a:bodyPr wrap="square" lIns="91425" tIns="91425" rIns="91425" bIns="91425" anchor="t" anchorCtr="0">
            <a:noAutofit/>
          </a:bodyPr>
          <a:lstStyle/>
          <a:p>
            <a:pPr lvl="0">
              <a:spcBef>
                <a:spcPts val="0"/>
              </a:spcBef>
              <a:buNone/>
            </a:pPr>
            <a:r>
              <a:rPr lang="en-GB"/>
              <a:t>What is AI and how does it work?</a:t>
            </a:r>
          </a:p>
        </p:txBody>
      </p:sp>
      <p:sp>
        <p:nvSpPr>
          <p:cNvPr id="148" name="Shape 148"/>
          <p:cNvSpPr txBox="1">
            <a:spLocks noGrp="1"/>
          </p:cNvSpPr>
          <p:nvPr>
            <p:ph type="body" idx="1"/>
          </p:nvPr>
        </p:nvSpPr>
        <p:spPr>
          <a:xfrm>
            <a:off x="311700" y="1228675"/>
            <a:ext cx="8520600" cy="3340200"/>
          </a:xfrm>
          <a:prstGeom prst="rect">
            <a:avLst/>
          </a:prstGeom>
        </p:spPr>
        <p:txBody>
          <a:bodyPr wrap="square" lIns="91425" tIns="91425" rIns="91425" bIns="91425" anchor="t" anchorCtr="0">
            <a:noAutofit/>
          </a:bodyPr>
          <a:lstStyle/>
          <a:p>
            <a:pPr lvl="0" rtl="0">
              <a:spcBef>
                <a:spcPts val="1000"/>
              </a:spcBef>
              <a:spcAft>
                <a:spcPts val="0"/>
              </a:spcAft>
              <a:buClr>
                <a:schemeClr val="dk1"/>
              </a:buClr>
              <a:buSzPct val="55000"/>
              <a:buFont typeface="Arial"/>
              <a:buNone/>
            </a:pPr>
            <a:r>
              <a:rPr lang="en-GB" sz="2000"/>
              <a:t>AI has come very far in it’s time, it all started with the knowledge that machines can talk and think for themselves due to programming although AI can perform tasks like humans it has yet to imitate human emotional behaviour.</a:t>
            </a:r>
          </a:p>
          <a:p>
            <a:pPr lvl="0">
              <a:spcBef>
                <a:spcPts val="0"/>
              </a:spcBef>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11700" y="292850"/>
            <a:ext cx="8520600" cy="801000"/>
          </a:xfrm>
          <a:prstGeom prst="rect">
            <a:avLst/>
          </a:prstGeom>
        </p:spPr>
        <p:txBody>
          <a:bodyPr wrap="square" lIns="91425" tIns="91425" rIns="91425" bIns="91425" anchor="t" anchorCtr="0">
            <a:noAutofit/>
          </a:bodyPr>
          <a:lstStyle/>
          <a:p>
            <a:pPr lvl="0">
              <a:spcBef>
                <a:spcPts val="0"/>
              </a:spcBef>
              <a:buNone/>
            </a:pPr>
            <a:r>
              <a:rPr lang="en-GB"/>
              <a:t>The Evolution of AI</a:t>
            </a:r>
          </a:p>
        </p:txBody>
      </p:sp>
      <p:sp>
        <p:nvSpPr>
          <p:cNvPr id="154" name="Shape 154"/>
          <p:cNvSpPr txBox="1">
            <a:spLocks noGrp="1"/>
          </p:cNvSpPr>
          <p:nvPr>
            <p:ph type="body" idx="1"/>
          </p:nvPr>
        </p:nvSpPr>
        <p:spPr>
          <a:xfrm>
            <a:off x="311700" y="1228675"/>
            <a:ext cx="8520600" cy="3340200"/>
          </a:xfrm>
          <a:prstGeom prst="rect">
            <a:avLst/>
          </a:prstGeom>
        </p:spPr>
        <p:txBody>
          <a:bodyPr wrap="square" lIns="91425" tIns="91425" rIns="91425" bIns="91425" anchor="t" anchorCtr="0">
            <a:noAutofit/>
          </a:bodyPr>
          <a:lstStyle/>
          <a:p>
            <a:pPr lvl="0">
              <a:spcBef>
                <a:spcPts val="0"/>
              </a:spcBef>
              <a:buNone/>
            </a:pPr>
            <a:r>
              <a:rPr lang="en-GB"/>
              <a:t>Artificial intelligence is part of our everyday lives, it’s evolving as the years go by but AI has had a very deep impact in our daily lives for example you can use weather forecast, Apple Siri, Google assistant and many more. These technologies listed have one thing in common which is “Machine learning”, this is the idea that these technologies do not have to be fully programmed.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311700" y="292850"/>
            <a:ext cx="8520600" cy="801000"/>
          </a:xfrm>
          <a:prstGeom prst="rect">
            <a:avLst/>
          </a:prstGeom>
        </p:spPr>
        <p:txBody>
          <a:bodyPr wrap="square" lIns="91425" tIns="91425" rIns="91425" bIns="91425" anchor="t" anchorCtr="0">
            <a:noAutofit/>
          </a:bodyPr>
          <a:lstStyle/>
          <a:p>
            <a:pPr lvl="0">
              <a:spcBef>
                <a:spcPts val="0"/>
              </a:spcBef>
              <a:buNone/>
            </a:pPr>
            <a:r>
              <a:rPr lang="en-GB"/>
              <a:t>The Evolution of AI</a:t>
            </a:r>
          </a:p>
        </p:txBody>
      </p:sp>
      <p:sp>
        <p:nvSpPr>
          <p:cNvPr id="160" name="Shape 160"/>
          <p:cNvSpPr txBox="1">
            <a:spLocks noGrp="1"/>
          </p:cNvSpPr>
          <p:nvPr>
            <p:ph type="body" idx="1"/>
          </p:nvPr>
        </p:nvSpPr>
        <p:spPr>
          <a:xfrm>
            <a:off x="311700" y="1228675"/>
            <a:ext cx="8520600" cy="3340200"/>
          </a:xfrm>
          <a:prstGeom prst="rect">
            <a:avLst/>
          </a:prstGeom>
        </p:spPr>
        <p:txBody>
          <a:bodyPr wrap="square" lIns="91425" tIns="91425" rIns="91425" bIns="91425" anchor="t" anchorCtr="0">
            <a:noAutofit/>
          </a:bodyPr>
          <a:lstStyle/>
          <a:p>
            <a:pPr lvl="0" rtl="0">
              <a:spcBef>
                <a:spcPts val="0"/>
              </a:spcBef>
              <a:buClr>
                <a:schemeClr val="dk1"/>
              </a:buClr>
              <a:buSzPct val="61111"/>
              <a:buFont typeface="Arial"/>
              <a:buNone/>
            </a:pPr>
            <a:r>
              <a:rPr lang="en-GB"/>
              <a:t>Alan Turing, mathematician and computer scientist  was one of the first people to come up with the idea of machines that are able to think and demonstrate it by using a test he created called the Turing Test which is still used today</a:t>
            </a:r>
          </a:p>
        </p:txBody>
      </p:sp>
      <p:pic>
        <p:nvPicPr>
          <p:cNvPr id="161" name="Shape 161" descr="i-main-cmnm1d_grey.jpg"/>
          <p:cNvPicPr preferRelativeResize="0"/>
          <p:nvPr/>
        </p:nvPicPr>
        <p:blipFill>
          <a:blip r:embed="rId3">
            <a:alphaModFix/>
          </a:blip>
          <a:stretch>
            <a:fillRect/>
          </a:stretch>
        </p:blipFill>
        <p:spPr>
          <a:xfrm>
            <a:off x="5648675" y="2681750"/>
            <a:ext cx="2420175" cy="1815150"/>
          </a:xfrm>
          <a:prstGeom prst="rect">
            <a:avLst/>
          </a:prstGeom>
          <a:noFill/>
          <a:ln>
            <a:noFill/>
          </a:ln>
        </p:spPr>
      </p:pic>
      <p:pic>
        <p:nvPicPr>
          <p:cNvPr id="162" name="Shape 162"/>
          <p:cNvPicPr preferRelativeResize="0"/>
          <p:nvPr/>
        </p:nvPicPr>
        <p:blipFill>
          <a:blip r:embed="rId4">
            <a:alphaModFix/>
          </a:blip>
          <a:stretch>
            <a:fillRect/>
          </a:stretch>
        </p:blipFill>
        <p:spPr>
          <a:xfrm>
            <a:off x="624150" y="2681749"/>
            <a:ext cx="3540274" cy="19878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311700" y="292850"/>
            <a:ext cx="8520600" cy="801000"/>
          </a:xfrm>
          <a:prstGeom prst="rect">
            <a:avLst/>
          </a:prstGeom>
        </p:spPr>
        <p:txBody>
          <a:bodyPr wrap="square" lIns="91425" tIns="91425" rIns="91425" bIns="91425" anchor="t" anchorCtr="0">
            <a:noAutofit/>
          </a:bodyPr>
          <a:lstStyle/>
          <a:p>
            <a:pPr lvl="0">
              <a:spcBef>
                <a:spcPts val="0"/>
              </a:spcBef>
              <a:buNone/>
            </a:pPr>
            <a:r>
              <a:rPr lang="en-GB"/>
              <a:t>AI and Catering</a:t>
            </a:r>
          </a:p>
        </p:txBody>
      </p:sp>
      <p:sp>
        <p:nvSpPr>
          <p:cNvPr id="168" name="Shape 168" descr="To help keep human cooks out of harm’s way while fulfilling our collective appetite for burgers, a Pasadena-based Miso Robotics is rolling out a new, “robotic kitchen assistant” called Flippy.  Read more: https://techcrunch.com/2017/03/07/meet-flippy-a-burger-grilling-robot-from-miso-robotics-and-caliburger/  TechCrunch is a leading technology media property, dedicated to obsessively profiling startups, reviewing new Internet products, and breaking tech news.  Subscribe to TechCrunch today: http://bit.ly/18J0X2e" title="Miso Robotics Flippy Robot flips burgers like it's its job">
            <a:hlinkClick r:id="rId3"/>
          </p:cNvPr>
          <p:cNvSpPr/>
          <p:nvPr/>
        </p:nvSpPr>
        <p:spPr>
          <a:xfrm>
            <a:off x="2512925" y="1164275"/>
            <a:ext cx="4572000" cy="3429000"/>
          </a:xfrm>
          <a:prstGeom prst="rect">
            <a:avLst/>
          </a:prstGeom>
          <a:blipFill>
            <a:blip r:embed="rId4">
              <a:alphaModFix/>
            </a:blip>
            <a:stretch>
              <a:fillRect/>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311700" y="292850"/>
            <a:ext cx="8520600" cy="801000"/>
          </a:xfrm>
          <a:prstGeom prst="rect">
            <a:avLst/>
          </a:prstGeom>
        </p:spPr>
        <p:txBody>
          <a:bodyPr wrap="square" lIns="91425" tIns="91425" rIns="91425" bIns="91425" anchor="t" anchorCtr="0">
            <a:noAutofit/>
          </a:bodyPr>
          <a:lstStyle/>
          <a:p>
            <a:pPr lvl="0">
              <a:spcBef>
                <a:spcPts val="0"/>
              </a:spcBef>
              <a:buNone/>
            </a:pPr>
            <a:r>
              <a:rPr lang="en-GB"/>
              <a:t>AI and Catering</a:t>
            </a:r>
          </a:p>
        </p:txBody>
      </p:sp>
      <p:sp>
        <p:nvSpPr>
          <p:cNvPr id="174" name="Shape 174"/>
          <p:cNvSpPr txBox="1">
            <a:spLocks noGrp="1"/>
          </p:cNvSpPr>
          <p:nvPr>
            <p:ph type="body" idx="1"/>
          </p:nvPr>
        </p:nvSpPr>
        <p:spPr>
          <a:xfrm>
            <a:off x="311700" y="1228675"/>
            <a:ext cx="8520600" cy="3340200"/>
          </a:xfrm>
          <a:prstGeom prst="rect">
            <a:avLst/>
          </a:prstGeom>
        </p:spPr>
        <p:txBody>
          <a:bodyPr wrap="square" lIns="91425" tIns="91425" rIns="91425" bIns="91425" anchor="t" anchorCtr="0">
            <a:noAutofit/>
          </a:bodyPr>
          <a:lstStyle/>
          <a:p>
            <a:pPr lvl="0">
              <a:spcBef>
                <a:spcPts val="0"/>
              </a:spcBef>
              <a:buNone/>
            </a:pPr>
            <a:r>
              <a:rPr lang="en-GB"/>
              <a:t>Miso Robotics created an AI controlled burger flipper that has the ability to make burgers that is known as flippy, Flippy uses machine learning and computer vision to be able to recognize and monitor burgers as they cook. Similar to Miso, kitchen chains are developing robots to help in other areas of the catering industry by making pizza’s, salads, lattes and many more.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Shape 17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0" name="Shape 180"/>
          <p:cNvSpPr txBox="1">
            <a:spLocks noGrp="1"/>
          </p:cNvSpPr>
          <p:nvPr>
            <p:ph type="title"/>
          </p:nvPr>
        </p:nvSpPr>
        <p:spPr>
          <a:xfrm>
            <a:off x="311700" y="292850"/>
            <a:ext cx="8520600" cy="801000"/>
          </a:xfrm>
          <a:prstGeom prst="rect">
            <a:avLst/>
          </a:prstGeom>
        </p:spPr>
        <p:txBody>
          <a:bodyPr wrap="square" lIns="91425" tIns="91425" rIns="91425" bIns="91425" anchor="t" anchorCtr="0">
            <a:noAutofit/>
          </a:bodyPr>
          <a:lstStyle/>
          <a:p>
            <a:pPr lvl="0" rtl="0">
              <a:spcBef>
                <a:spcPts val="0"/>
              </a:spcBef>
              <a:buNone/>
            </a:pPr>
            <a:r>
              <a:rPr lang="en-GB">
                <a:solidFill>
                  <a:srgbClr val="FFFFFF"/>
                </a:solidFill>
              </a:rPr>
              <a:t>The effects of AI Self Driving Cars and Vehicles within Taxi and Transport Industry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311700" y="292850"/>
            <a:ext cx="8520600" cy="801000"/>
          </a:xfrm>
          <a:prstGeom prst="rect">
            <a:avLst/>
          </a:prstGeom>
        </p:spPr>
        <p:txBody>
          <a:bodyPr wrap="square" lIns="91425" tIns="91425" rIns="91425" bIns="91425" anchor="t" anchorCtr="0">
            <a:noAutofit/>
          </a:bodyPr>
          <a:lstStyle/>
          <a:p>
            <a:pPr lvl="0">
              <a:spcBef>
                <a:spcPts val="0"/>
              </a:spcBef>
              <a:buNone/>
            </a:pPr>
            <a:r>
              <a:rPr lang="en-GB"/>
              <a:t>Self Driving Cars</a:t>
            </a:r>
          </a:p>
        </p:txBody>
      </p:sp>
      <p:sp>
        <p:nvSpPr>
          <p:cNvPr id="186" name="Shape 186"/>
          <p:cNvSpPr txBox="1">
            <a:spLocks noGrp="1"/>
          </p:cNvSpPr>
          <p:nvPr>
            <p:ph type="body" idx="1"/>
          </p:nvPr>
        </p:nvSpPr>
        <p:spPr>
          <a:xfrm>
            <a:off x="311700" y="1228675"/>
            <a:ext cx="8520600" cy="3340200"/>
          </a:xfrm>
          <a:prstGeom prst="rect">
            <a:avLst/>
          </a:prstGeom>
        </p:spPr>
        <p:txBody>
          <a:bodyPr wrap="square" lIns="91425" tIns="91425" rIns="91425" bIns="91425" anchor="t" anchorCtr="0">
            <a:noAutofit/>
          </a:bodyPr>
          <a:lstStyle/>
          <a:p>
            <a:pPr lvl="0" rtl="0">
              <a:lnSpc>
                <a:spcPct val="90000"/>
              </a:lnSpc>
              <a:spcBef>
                <a:spcPts val="1000"/>
              </a:spcBef>
              <a:spcAft>
                <a:spcPts val="0"/>
              </a:spcAft>
              <a:buClr>
                <a:schemeClr val="dk1"/>
              </a:buClr>
              <a:buSzPct val="39285"/>
              <a:buFont typeface="Arial"/>
              <a:buNone/>
            </a:pPr>
            <a:r>
              <a:rPr lang="en-GB" sz="2800">
                <a:solidFill>
                  <a:srgbClr val="000000"/>
                </a:solidFill>
                <a:latin typeface="Calibri"/>
                <a:ea typeface="Calibri"/>
                <a:cs typeface="Calibri"/>
                <a:sym typeface="Calibri"/>
              </a:rPr>
              <a:t>Many big tech companies are investing in self driving vehicles such as Google’s Self Driving Project Waymo and Tesla with their self driving vehicles. </a:t>
            </a:r>
          </a:p>
          <a:p>
            <a:pPr lvl="0">
              <a:spcBef>
                <a:spcPts val="0"/>
              </a:spcBef>
              <a:buNone/>
            </a:pPr>
            <a:endParaRPr/>
          </a:p>
        </p:txBody>
      </p:sp>
      <p:pic>
        <p:nvPicPr>
          <p:cNvPr id="187" name="Shape 187" descr="autonomous-driving-inline2-photo-dog_grande.jpg"/>
          <p:cNvPicPr preferRelativeResize="0"/>
          <p:nvPr/>
        </p:nvPicPr>
        <p:blipFill>
          <a:blip r:embed="rId3">
            <a:alphaModFix/>
          </a:blip>
          <a:stretch>
            <a:fillRect/>
          </a:stretch>
        </p:blipFill>
        <p:spPr>
          <a:xfrm>
            <a:off x="2795825" y="2720725"/>
            <a:ext cx="3552350" cy="2170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311700" y="1228675"/>
            <a:ext cx="8520600" cy="3340200"/>
          </a:xfrm>
          <a:prstGeom prst="rect">
            <a:avLst/>
          </a:prstGeom>
        </p:spPr>
        <p:txBody>
          <a:bodyPr wrap="square" lIns="91425" tIns="91425" rIns="91425" bIns="91425" anchor="t" anchorCtr="0">
            <a:noAutofit/>
          </a:bodyPr>
          <a:lstStyle/>
          <a:p>
            <a:pPr lvl="0">
              <a:spcBef>
                <a:spcPts val="0"/>
              </a:spcBef>
              <a:buNone/>
            </a:pPr>
            <a:endParaRPr/>
          </a:p>
        </p:txBody>
      </p:sp>
      <p:pic>
        <p:nvPicPr>
          <p:cNvPr id="63" name="Shape 63"/>
          <p:cNvPicPr preferRelativeResize="0"/>
          <p:nvPr/>
        </p:nvPicPr>
        <p:blipFill>
          <a:blip r:embed="rId3">
            <a:alphaModFix/>
          </a:blip>
          <a:stretch>
            <a:fillRect/>
          </a:stretch>
        </p:blipFill>
        <p:spPr>
          <a:xfrm>
            <a:off x="0" y="0"/>
            <a:ext cx="9143999" cy="5139890"/>
          </a:xfrm>
          <a:prstGeom prst="rect">
            <a:avLst/>
          </a:prstGeom>
          <a:noFill/>
          <a:ln>
            <a:noFill/>
          </a:ln>
        </p:spPr>
      </p:pic>
      <p:sp>
        <p:nvSpPr>
          <p:cNvPr id="64" name="Shape 64"/>
          <p:cNvSpPr txBox="1">
            <a:spLocks noGrp="1"/>
          </p:cNvSpPr>
          <p:nvPr>
            <p:ph type="title"/>
          </p:nvPr>
        </p:nvSpPr>
        <p:spPr>
          <a:xfrm>
            <a:off x="311700" y="292850"/>
            <a:ext cx="8520600" cy="801000"/>
          </a:xfrm>
          <a:prstGeom prst="rect">
            <a:avLst/>
          </a:prstGeom>
          <a:noFill/>
        </p:spPr>
        <p:txBody>
          <a:bodyPr wrap="square" lIns="91425" tIns="91425" rIns="91425" bIns="91425" anchor="t" anchorCtr="0">
            <a:noAutofit/>
          </a:bodyPr>
          <a:lstStyle/>
          <a:p>
            <a:pPr lvl="0">
              <a:spcBef>
                <a:spcPts val="0"/>
              </a:spcBef>
              <a:buNone/>
            </a:pPr>
            <a:r>
              <a:rPr lang="en-GB">
                <a:solidFill>
                  <a:srgbClr val="FFFFFF"/>
                </a:solidFill>
              </a:rPr>
              <a:t>AI and military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311700" y="611275"/>
            <a:ext cx="8520600" cy="3416400"/>
          </a:xfrm>
          <a:prstGeom prst="rect">
            <a:avLst/>
          </a:prstGeom>
        </p:spPr>
        <p:txBody>
          <a:bodyPr wrap="square" lIns="91425" tIns="91425" rIns="91425" bIns="91425" anchor="t" anchorCtr="0">
            <a:noAutofit/>
          </a:bodyPr>
          <a:lstStyle/>
          <a:p>
            <a:pPr lvl="0" rtl="0">
              <a:lnSpc>
                <a:spcPct val="90000"/>
              </a:lnSpc>
              <a:spcBef>
                <a:spcPts val="1000"/>
              </a:spcBef>
              <a:spcAft>
                <a:spcPts val="0"/>
              </a:spcAft>
              <a:buNone/>
            </a:pPr>
            <a:r>
              <a:rPr lang="en-GB" sz="2800">
                <a:solidFill>
                  <a:srgbClr val="000000"/>
                </a:solidFill>
                <a:latin typeface="Calibri"/>
                <a:ea typeface="Calibri"/>
                <a:cs typeface="Calibri"/>
                <a:sym typeface="Calibri"/>
              </a:rPr>
              <a:t>In the taxi industry, taxi company Lyft has made most recently partnered with self driving car startup Drive.ai.</a:t>
            </a:r>
            <a:r>
              <a:rPr lang="en-GB" sz="2800">
                <a:solidFill>
                  <a:schemeClr val="dk1"/>
                </a:solidFill>
                <a:latin typeface="Calibri"/>
                <a:ea typeface="Calibri"/>
                <a:cs typeface="Calibri"/>
                <a:sym typeface="Calibri"/>
              </a:rPr>
              <a:t> </a:t>
            </a:r>
          </a:p>
          <a:p>
            <a:pPr lvl="0" rtl="0">
              <a:lnSpc>
                <a:spcPct val="90000"/>
              </a:lnSpc>
              <a:spcBef>
                <a:spcPts val="1000"/>
              </a:spcBef>
              <a:spcAft>
                <a:spcPts val="0"/>
              </a:spcAft>
              <a:buClr>
                <a:schemeClr val="dk1"/>
              </a:buClr>
              <a:buSzPct val="39285"/>
              <a:buFont typeface="Arial"/>
              <a:buNone/>
            </a:pPr>
            <a:endParaRPr sz="2800">
              <a:solidFill>
                <a:schemeClr val="dk1"/>
              </a:solidFill>
              <a:latin typeface="Calibri"/>
              <a:ea typeface="Calibri"/>
              <a:cs typeface="Calibri"/>
              <a:sym typeface="Calibri"/>
            </a:endParaRPr>
          </a:p>
          <a:p>
            <a:pPr lvl="0">
              <a:spcBef>
                <a:spcPts val="0"/>
              </a:spcBef>
              <a:buNone/>
            </a:pPr>
            <a:endParaRPr/>
          </a:p>
        </p:txBody>
      </p:sp>
      <p:pic>
        <p:nvPicPr>
          <p:cNvPr id="193" name="Shape 193" descr="Car_side_view.jpg"/>
          <p:cNvPicPr preferRelativeResize="0"/>
          <p:nvPr/>
        </p:nvPicPr>
        <p:blipFill>
          <a:blip r:embed="rId3">
            <a:alphaModFix/>
          </a:blip>
          <a:stretch>
            <a:fillRect/>
          </a:stretch>
        </p:blipFill>
        <p:spPr>
          <a:xfrm>
            <a:off x="2252525" y="2042952"/>
            <a:ext cx="4779099" cy="25010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311700" y="292850"/>
            <a:ext cx="8520600" cy="801000"/>
          </a:xfrm>
          <a:prstGeom prst="rect">
            <a:avLst/>
          </a:prstGeom>
        </p:spPr>
        <p:txBody>
          <a:bodyPr wrap="square" lIns="91425" tIns="91425" rIns="91425" bIns="91425" anchor="t" anchorCtr="0">
            <a:noAutofit/>
          </a:bodyPr>
          <a:lstStyle/>
          <a:p>
            <a:pPr lvl="0">
              <a:spcBef>
                <a:spcPts val="0"/>
              </a:spcBef>
              <a:buNone/>
            </a:pPr>
            <a:endParaRPr/>
          </a:p>
        </p:txBody>
      </p:sp>
      <p:sp>
        <p:nvSpPr>
          <p:cNvPr id="199" name="Shape 199"/>
          <p:cNvSpPr txBox="1">
            <a:spLocks noGrp="1"/>
          </p:cNvSpPr>
          <p:nvPr>
            <p:ph type="body" idx="1"/>
          </p:nvPr>
        </p:nvSpPr>
        <p:spPr>
          <a:xfrm>
            <a:off x="311700" y="1228675"/>
            <a:ext cx="8520600" cy="3340200"/>
          </a:xfrm>
          <a:prstGeom prst="rect">
            <a:avLst/>
          </a:prstGeom>
        </p:spPr>
        <p:txBody>
          <a:bodyPr wrap="square" lIns="91425" tIns="91425" rIns="91425" bIns="91425" anchor="t" anchorCtr="0">
            <a:noAutofit/>
          </a:bodyPr>
          <a:lstStyle/>
          <a:p>
            <a:pPr lvl="0">
              <a:spcBef>
                <a:spcPts val="0"/>
              </a:spcBef>
              <a:buNone/>
            </a:pPr>
            <a:r>
              <a:rPr lang="en-GB"/>
              <a:t>Drive.AI uses a different method to other self driving projects. The following video will talk in more detail about their method. </a:t>
            </a:r>
          </a:p>
        </p:txBody>
      </p:sp>
      <p:sp>
        <p:nvSpPr>
          <p:cNvPr id="200" name="Shape 200" descr="These cars use deep learning to turn past experience into better decisions  http://spectrum.ieee.org/video/transportation/self-driving/driveai-deep-learning-first-autonomous-driving" title="Deep-Learning First: Drive.ai's Path to Autonomous Driving">
            <a:hlinkClick r:id="rId3"/>
          </p:cNvPr>
          <p:cNvSpPr/>
          <p:nvPr/>
        </p:nvSpPr>
        <p:spPr>
          <a:xfrm>
            <a:off x="2360175" y="2114275"/>
            <a:ext cx="3374075" cy="2530550"/>
          </a:xfrm>
          <a:prstGeom prst="rect">
            <a:avLst/>
          </a:prstGeom>
          <a:blipFill>
            <a:blip r:embed="rId4">
              <a:alphaModFix/>
            </a:blip>
            <a:stretch>
              <a:fillRect/>
            </a:stretch>
          </a:blipFill>
          <a:ln>
            <a:noFill/>
          </a:ln>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311700" y="292850"/>
            <a:ext cx="8520600" cy="801000"/>
          </a:xfrm>
          <a:prstGeom prst="rect">
            <a:avLst/>
          </a:prstGeom>
        </p:spPr>
        <p:txBody>
          <a:bodyPr wrap="square" lIns="91425" tIns="91425" rIns="91425" bIns="91425" anchor="t" anchorCtr="0">
            <a:noAutofit/>
          </a:bodyPr>
          <a:lstStyle/>
          <a:p>
            <a:pPr lvl="0">
              <a:spcBef>
                <a:spcPts val="0"/>
              </a:spcBef>
              <a:buNone/>
            </a:pPr>
            <a:r>
              <a:rPr lang="en-GB"/>
              <a:t>Pilotless Planes</a:t>
            </a:r>
          </a:p>
        </p:txBody>
      </p:sp>
      <p:sp>
        <p:nvSpPr>
          <p:cNvPr id="206" name="Shape 206"/>
          <p:cNvSpPr txBox="1">
            <a:spLocks noGrp="1"/>
          </p:cNvSpPr>
          <p:nvPr>
            <p:ph type="body" idx="1"/>
          </p:nvPr>
        </p:nvSpPr>
        <p:spPr>
          <a:xfrm>
            <a:off x="311700" y="1228675"/>
            <a:ext cx="8520600" cy="3340200"/>
          </a:xfrm>
          <a:prstGeom prst="rect">
            <a:avLst/>
          </a:prstGeom>
        </p:spPr>
        <p:txBody>
          <a:bodyPr wrap="square" lIns="91425" tIns="91425" rIns="91425" bIns="91425" anchor="t" anchorCtr="0">
            <a:noAutofit/>
          </a:bodyPr>
          <a:lstStyle/>
          <a:p>
            <a:pPr lvl="0">
              <a:spcBef>
                <a:spcPts val="0"/>
              </a:spcBef>
              <a:buNone/>
            </a:pPr>
            <a:r>
              <a:rPr lang="en-GB"/>
              <a:t>According to an UBS report, pilotless planes could arrive by 2025. </a:t>
            </a:r>
          </a:p>
          <a:p>
            <a:pPr lvl="0">
              <a:spcBef>
                <a:spcPts val="0"/>
              </a:spcBef>
              <a:buNone/>
            </a:pPr>
            <a:r>
              <a:rPr lang="en-GB"/>
              <a:t>Self flying planes could save the aviation industry a whooping 35 billion dollars</a:t>
            </a:r>
          </a:p>
          <a:p>
            <a:pPr lvl="0">
              <a:spcBef>
                <a:spcPts val="0"/>
              </a:spcBef>
              <a:buNone/>
            </a:pPr>
            <a:r>
              <a:rPr lang="en-GB"/>
              <a:t>This could mean that plane ticket prices could be reduced by 10% by replacing human pilots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311700" y="292850"/>
            <a:ext cx="8520600" cy="801000"/>
          </a:xfrm>
          <a:prstGeom prst="rect">
            <a:avLst/>
          </a:prstGeom>
        </p:spPr>
        <p:txBody>
          <a:bodyPr wrap="square" lIns="91425" tIns="91425" rIns="91425" bIns="91425" anchor="t" anchorCtr="0">
            <a:noAutofit/>
          </a:bodyPr>
          <a:lstStyle/>
          <a:p>
            <a:pPr lvl="0">
              <a:spcBef>
                <a:spcPts val="0"/>
              </a:spcBef>
              <a:buNone/>
            </a:pPr>
            <a:r>
              <a:rPr lang="en-GB"/>
              <a:t>How Far Can AI Go?</a:t>
            </a:r>
          </a:p>
          <a:p>
            <a:pPr lvl="0">
              <a:spcBef>
                <a:spcPts val="0"/>
              </a:spcBef>
              <a:buNone/>
            </a:pPr>
            <a:endParaRPr/>
          </a:p>
        </p:txBody>
      </p:sp>
      <p:pic>
        <p:nvPicPr>
          <p:cNvPr id="212" name="Shape 212" descr="i-robot.jpg"/>
          <p:cNvPicPr preferRelativeResize="0"/>
          <p:nvPr/>
        </p:nvPicPr>
        <p:blipFill>
          <a:blip r:embed="rId3">
            <a:alphaModFix/>
          </a:blip>
          <a:stretch>
            <a:fillRect/>
          </a:stretch>
        </p:blipFill>
        <p:spPr>
          <a:xfrm>
            <a:off x="2074075" y="1831913"/>
            <a:ext cx="4995825" cy="2965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body" idx="1"/>
          </p:nvPr>
        </p:nvSpPr>
        <p:spPr>
          <a:xfrm>
            <a:off x="311700" y="1004425"/>
            <a:ext cx="8520600" cy="3340200"/>
          </a:xfrm>
          <a:prstGeom prst="rect">
            <a:avLst/>
          </a:prstGeom>
        </p:spPr>
        <p:txBody>
          <a:bodyPr wrap="square" lIns="91425" tIns="91425" rIns="91425" bIns="91425" anchor="t" anchorCtr="0">
            <a:noAutofit/>
          </a:bodyPr>
          <a:lstStyle/>
          <a:p>
            <a:pPr lvl="0">
              <a:spcBef>
                <a:spcPts val="0"/>
              </a:spcBef>
              <a:buNone/>
            </a:pPr>
            <a:r>
              <a:rPr lang="en-GB"/>
              <a:t>Deepmind the AI company, created a AI called AlphaGo which defeated the best GO player in the world over the last decade. </a:t>
            </a:r>
          </a:p>
          <a:p>
            <a:pPr lvl="0">
              <a:spcBef>
                <a:spcPts val="0"/>
              </a:spcBef>
              <a:buNone/>
            </a:pPr>
            <a:endParaRPr/>
          </a:p>
        </p:txBody>
      </p:sp>
      <p:sp>
        <p:nvSpPr>
          <p:cNvPr id="218" name="Shape 218" descr="The match between Google's AlphaGo  and a top ranked human player is a way of judging the suddenly rapid progress of artificial intelligence that may show how far these technologies have come—and how far they may go.  Still haven’t subscribed to WIRED on YouTube? ►► http://wrd.cm/15fP7B7   CONNECT WITH WIRED Web: http://wired.com  Twitter: https://twitter.com/WIRED    Facebook: https://facebook.com/WIRED Pinterest: https://pinterest.com/wired Google+: https://plus.google.com/+WIRED   Instagram: http://instagram.com/WIRED  Tumblr: http://WIRED.tumblr.com   Want even more? Subscribe to The Scene: http://bit.ly/subthescene   ABOUT WIRED WIRED is where tomorrow is realized. Through thought-provoking stories and videos, WIRED explores the future of business, innovation, and culture.  Don’t Freak Out Over Google’s AI Beating a Go Grandmaster. It’s a Good Thing  Editor: Kayla LaCour" title="Don’t Freak Out Over Google’s AI Beating a Go Grandmaster. It’s a Good Thing">
            <a:hlinkClick r:id="rId3"/>
          </p:cNvPr>
          <p:cNvSpPr/>
          <p:nvPr/>
        </p:nvSpPr>
        <p:spPr>
          <a:xfrm>
            <a:off x="2571750" y="1916425"/>
            <a:ext cx="4000500" cy="3000375"/>
          </a:xfrm>
          <a:prstGeom prst="rect">
            <a:avLst/>
          </a:prstGeom>
          <a:blipFill>
            <a:blip r:embed="rId4">
              <a:alphaModFix/>
            </a:blip>
            <a:stretch>
              <a:fillRect/>
            </a:stretch>
          </a:blipFill>
          <a:ln>
            <a:noFill/>
          </a:ln>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2"/>
        <p:cNvGrpSpPr/>
        <p:nvPr/>
      </p:nvGrpSpPr>
      <p:grpSpPr>
        <a:xfrm>
          <a:off x="0" y="0"/>
          <a:ext cx="0" cy="0"/>
          <a:chOff x="0" y="0"/>
          <a:chExt cx="0" cy="0"/>
        </a:xfrm>
      </p:grpSpPr>
      <p:pic>
        <p:nvPicPr>
          <p:cNvPr id="223" name="Shape 223"/>
          <p:cNvPicPr preferRelativeResize="0"/>
          <p:nvPr/>
        </p:nvPicPr>
        <p:blipFill>
          <a:blip r:embed="rId3">
            <a:alphaModFix/>
          </a:blip>
          <a:stretch>
            <a:fillRect/>
          </a:stretch>
        </p:blipFill>
        <p:spPr>
          <a:xfrm>
            <a:off x="5845925" y="2791273"/>
            <a:ext cx="2986375" cy="1777600"/>
          </a:xfrm>
          <a:prstGeom prst="rect">
            <a:avLst/>
          </a:prstGeom>
          <a:noFill/>
          <a:ln>
            <a:noFill/>
          </a:ln>
        </p:spPr>
      </p:pic>
      <p:sp>
        <p:nvSpPr>
          <p:cNvPr id="224" name="Shape 224"/>
          <p:cNvSpPr txBox="1">
            <a:spLocks noGrp="1"/>
          </p:cNvSpPr>
          <p:nvPr>
            <p:ph type="title"/>
          </p:nvPr>
        </p:nvSpPr>
        <p:spPr>
          <a:xfrm>
            <a:off x="311700" y="292850"/>
            <a:ext cx="8520600" cy="801000"/>
          </a:xfrm>
          <a:prstGeom prst="rect">
            <a:avLst/>
          </a:prstGeom>
        </p:spPr>
        <p:txBody>
          <a:bodyPr wrap="square" lIns="91425" tIns="91425" rIns="91425" bIns="91425" anchor="t" anchorCtr="0">
            <a:noAutofit/>
          </a:bodyPr>
          <a:lstStyle/>
          <a:p>
            <a:pPr lvl="0">
              <a:spcBef>
                <a:spcPts val="0"/>
              </a:spcBef>
              <a:buNone/>
            </a:pPr>
            <a:r>
              <a:rPr lang="en-GB">
                <a:solidFill>
                  <a:srgbClr val="FFFFFF"/>
                </a:solidFill>
              </a:rPr>
              <a:t>General Intelligence</a:t>
            </a:r>
          </a:p>
        </p:txBody>
      </p:sp>
      <p:sp>
        <p:nvSpPr>
          <p:cNvPr id="225" name="Shape 225"/>
          <p:cNvSpPr txBox="1">
            <a:spLocks noGrp="1"/>
          </p:cNvSpPr>
          <p:nvPr>
            <p:ph type="body" idx="1"/>
          </p:nvPr>
        </p:nvSpPr>
        <p:spPr>
          <a:xfrm>
            <a:off x="311700" y="1228675"/>
            <a:ext cx="8520600" cy="3340200"/>
          </a:xfrm>
          <a:prstGeom prst="rect">
            <a:avLst/>
          </a:prstGeom>
        </p:spPr>
        <p:txBody>
          <a:bodyPr wrap="square" lIns="91425" tIns="91425" rIns="91425" bIns="91425" anchor="t" anchorCtr="0">
            <a:noAutofit/>
          </a:bodyPr>
          <a:lstStyle/>
          <a:p>
            <a:pPr lvl="0">
              <a:spcBef>
                <a:spcPts val="0"/>
              </a:spcBef>
              <a:buNone/>
            </a:pPr>
            <a:r>
              <a:rPr lang="en-GB"/>
              <a:t>General Intelligence (AGI) is where robots/computers have equal intelligence, for example somebody such as CP30 from Star Wars. </a:t>
            </a:r>
          </a:p>
        </p:txBody>
      </p:sp>
      <p:pic>
        <p:nvPicPr>
          <p:cNvPr id="226" name="Shape 226" descr="c3p0-from-star-wars.jpg"/>
          <p:cNvPicPr preferRelativeResize="0"/>
          <p:nvPr/>
        </p:nvPicPr>
        <p:blipFill>
          <a:blip r:embed="rId4">
            <a:alphaModFix/>
          </a:blip>
          <a:stretch>
            <a:fillRect/>
          </a:stretch>
        </p:blipFill>
        <p:spPr>
          <a:xfrm>
            <a:off x="2074275" y="2186100"/>
            <a:ext cx="2186275" cy="2755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311700" y="292850"/>
            <a:ext cx="8520600" cy="801000"/>
          </a:xfrm>
          <a:prstGeom prst="rect">
            <a:avLst/>
          </a:prstGeom>
        </p:spPr>
        <p:txBody>
          <a:bodyPr wrap="square" lIns="91425" tIns="91425" rIns="91425" bIns="91425" anchor="t" anchorCtr="0">
            <a:noAutofit/>
          </a:bodyPr>
          <a:lstStyle/>
          <a:p>
            <a:pPr lvl="0">
              <a:spcBef>
                <a:spcPts val="0"/>
              </a:spcBef>
              <a:buNone/>
            </a:pPr>
            <a:r>
              <a:rPr lang="en-GB">
                <a:solidFill>
                  <a:srgbClr val="FFFFFF"/>
                </a:solidFill>
              </a:rPr>
              <a:t>Super Intelligence</a:t>
            </a:r>
          </a:p>
        </p:txBody>
      </p:sp>
      <p:sp>
        <p:nvSpPr>
          <p:cNvPr id="232" name="Shape 232"/>
          <p:cNvSpPr txBox="1">
            <a:spLocks noGrp="1"/>
          </p:cNvSpPr>
          <p:nvPr>
            <p:ph type="body" idx="1"/>
          </p:nvPr>
        </p:nvSpPr>
        <p:spPr>
          <a:xfrm>
            <a:off x="311700" y="1228675"/>
            <a:ext cx="8520600" cy="3340200"/>
          </a:xfrm>
          <a:prstGeom prst="rect">
            <a:avLst/>
          </a:prstGeom>
        </p:spPr>
        <p:txBody>
          <a:bodyPr wrap="square" lIns="91425" tIns="91425" rIns="91425" bIns="91425" anchor="t" anchorCtr="0">
            <a:noAutofit/>
          </a:bodyPr>
          <a:lstStyle/>
          <a:p>
            <a:pPr lvl="0">
              <a:spcBef>
                <a:spcPts val="0"/>
              </a:spcBef>
              <a:buNone/>
            </a:pPr>
            <a:r>
              <a:rPr lang="en-GB"/>
              <a:t>A moment will come where a general intelligence AI will pass human intelligence and will be able able to replicate itself each time smarter and more advanced.</a:t>
            </a:r>
          </a:p>
        </p:txBody>
      </p:sp>
      <p:pic>
        <p:nvPicPr>
          <p:cNvPr id="233" name="Shape 233"/>
          <p:cNvPicPr preferRelativeResize="0"/>
          <p:nvPr/>
        </p:nvPicPr>
        <p:blipFill>
          <a:blip r:embed="rId3">
            <a:alphaModFix/>
          </a:blip>
          <a:stretch>
            <a:fillRect/>
          </a:stretch>
        </p:blipFill>
        <p:spPr>
          <a:xfrm>
            <a:off x="2332650" y="2541125"/>
            <a:ext cx="4280426" cy="2407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311700" y="292850"/>
            <a:ext cx="8520600" cy="801000"/>
          </a:xfrm>
          <a:prstGeom prst="rect">
            <a:avLst/>
          </a:prstGeom>
        </p:spPr>
        <p:txBody>
          <a:bodyPr wrap="square" lIns="91425" tIns="91425" rIns="91425" bIns="91425" anchor="t" anchorCtr="0">
            <a:noAutofit/>
          </a:bodyPr>
          <a:lstStyle/>
          <a:p>
            <a:pPr lvl="0" rtl="0">
              <a:spcBef>
                <a:spcPts val="0"/>
              </a:spcBef>
              <a:buNone/>
            </a:pPr>
            <a:r>
              <a:rPr lang="en-GB">
                <a:solidFill>
                  <a:srgbClr val="FFFFFF"/>
                </a:solidFill>
              </a:rPr>
              <a:t>How Will Robots Change Our Lives?</a:t>
            </a:r>
          </a:p>
        </p:txBody>
      </p:sp>
      <p:sp>
        <p:nvSpPr>
          <p:cNvPr id="239" name="Shape 239"/>
          <p:cNvSpPr txBox="1">
            <a:spLocks noGrp="1"/>
          </p:cNvSpPr>
          <p:nvPr>
            <p:ph type="body" idx="1"/>
          </p:nvPr>
        </p:nvSpPr>
        <p:spPr>
          <a:xfrm>
            <a:off x="311700" y="1228675"/>
            <a:ext cx="8520600" cy="3340200"/>
          </a:xfrm>
          <a:prstGeom prst="rect">
            <a:avLst/>
          </a:prstGeom>
        </p:spPr>
        <p:txBody>
          <a:bodyPr wrap="square" lIns="91425" tIns="91425" rIns="91425" bIns="91425" anchor="t" anchorCtr="0">
            <a:noAutofit/>
          </a:bodyPr>
          <a:lstStyle/>
          <a:p>
            <a:pPr lvl="0" rtl="0">
              <a:spcBef>
                <a:spcPts val="0"/>
              </a:spcBef>
              <a:buNone/>
            </a:pPr>
            <a:r>
              <a:rPr lang="en-GB"/>
              <a:t>.</a:t>
            </a:r>
          </a:p>
        </p:txBody>
      </p:sp>
      <p:sp>
        <p:nvSpPr>
          <p:cNvPr id="240" name="Shape 240" descr="By 2025, robots, machine learning, and artificial intelligence will displace over one-third of all jobs.  I don’t mean manufacturing jobs. I mean all jobs. Machine learning and artificial intelligence will disrupt the enterprise and your career simultaneously.  Because machine learning and artificial intelligence (AI) are bound to impact you, you should learn about it instead of burying your head in the sand. It’s time to get comfortable with the future." title="How Machine Learning and AI Will Impact Our Lives—And How to Plan for It">
            <a:hlinkClick r:id="rId3"/>
          </p:cNvPr>
          <p:cNvSpPr/>
          <p:nvPr/>
        </p:nvSpPr>
        <p:spPr>
          <a:xfrm>
            <a:off x="2286000" y="1146175"/>
            <a:ext cx="4572000" cy="3429000"/>
          </a:xfrm>
          <a:prstGeom prst="rect">
            <a:avLst/>
          </a:prstGeom>
          <a:blipFill>
            <a:blip r:embed="rId4">
              <a:alphaModFix/>
            </a:blip>
            <a:stretch>
              <a:fillRect/>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body" idx="1"/>
          </p:nvPr>
        </p:nvSpPr>
        <p:spPr>
          <a:xfrm>
            <a:off x="311700" y="1228675"/>
            <a:ext cx="8520600" cy="3340200"/>
          </a:xfrm>
          <a:prstGeom prst="rect">
            <a:avLst/>
          </a:prstGeom>
        </p:spPr>
        <p:txBody>
          <a:bodyPr wrap="square" lIns="91425" tIns="91425" rIns="91425" bIns="91425" anchor="t" anchorCtr="0">
            <a:noAutofit/>
          </a:bodyPr>
          <a:lstStyle/>
          <a:p>
            <a:pPr lvl="0">
              <a:spcBef>
                <a:spcPts val="0"/>
              </a:spcBef>
              <a:buNone/>
            </a:pPr>
            <a:r>
              <a:rPr lang="en-GB"/>
              <a:t>Military AI right now</a:t>
            </a:r>
          </a:p>
        </p:txBody>
      </p:sp>
      <p:pic>
        <p:nvPicPr>
          <p:cNvPr id="70" name="Shape 70"/>
          <p:cNvPicPr preferRelativeResize="0"/>
          <p:nvPr/>
        </p:nvPicPr>
        <p:blipFill>
          <a:blip r:embed="rId3">
            <a:alphaModFix/>
          </a:blip>
          <a:stretch>
            <a:fillRect/>
          </a:stretch>
        </p:blipFill>
        <p:spPr>
          <a:xfrm>
            <a:off x="0" y="0"/>
            <a:ext cx="9144000" cy="5143499"/>
          </a:xfrm>
          <a:prstGeom prst="rect">
            <a:avLst/>
          </a:prstGeom>
          <a:noFill/>
          <a:ln>
            <a:noFill/>
          </a:ln>
        </p:spPr>
      </p:pic>
      <p:sp>
        <p:nvSpPr>
          <p:cNvPr id="71" name="Shape 71"/>
          <p:cNvSpPr txBox="1">
            <a:spLocks noGrp="1"/>
          </p:cNvSpPr>
          <p:nvPr>
            <p:ph type="title"/>
          </p:nvPr>
        </p:nvSpPr>
        <p:spPr>
          <a:xfrm>
            <a:off x="78425" y="911550"/>
            <a:ext cx="8520600" cy="572700"/>
          </a:xfrm>
          <a:prstGeom prst="rect">
            <a:avLst/>
          </a:prstGeom>
        </p:spPr>
        <p:txBody>
          <a:bodyPr wrap="square" lIns="91425" tIns="91425" rIns="91425" bIns="91425" anchor="t" anchorCtr="0">
            <a:noAutofit/>
          </a:bodyPr>
          <a:lstStyle/>
          <a:p>
            <a:pPr lvl="0">
              <a:spcBef>
                <a:spcPts val="0"/>
              </a:spcBef>
              <a:buNone/>
            </a:pPr>
            <a:r>
              <a:rPr lang="en-GB"/>
              <a:t>AI and military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292850"/>
            <a:ext cx="8520600" cy="801000"/>
          </a:xfrm>
          <a:prstGeom prst="rect">
            <a:avLst/>
          </a:prstGeom>
        </p:spPr>
        <p:txBody>
          <a:bodyPr wrap="square" lIns="91425" tIns="91425" rIns="91425" bIns="91425" anchor="t" anchorCtr="0">
            <a:noAutofit/>
          </a:bodyPr>
          <a:lstStyle/>
          <a:p>
            <a:pPr lvl="0">
              <a:spcBef>
                <a:spcPts val="0"/>
              </a:spcBef>
              <a:buNone/>
            </a:pPr>
            <a:r>
              <a:rPr lang="en-GB"/>
              <a:t>AI and military</a:t>
            </a:r>
          </a:p>
        </p:txBody>
      </p:sp>
      <p:sp>
        <p:nvSpPr>
          <p:cNvPr id="77" name="Shape 77"/>
          <p:cNvSpPr txBox="1">
            <a:spLocks noGrp="1"/>
          </p:cNvSpPr>
          <p:nvPr>
            <p:ph type="body" idx="1"/>
          </p:nvPr>
        </p:nvSpPr>
        <p:spPr>
          <a:xfrm>
            <a:off x="311700" y="1152475"/>
            <a:ext cx="8520600" cy="3687900"/>
          </a:xfrm>
          <a:prstGeom prst="rect">
            <a:avLst/>
          </a:prstGeom>
        </p:spPr>
        <p:txBody>
          <a:bodyPr wrap="square" lIns="91425" tIns="91425" rIns="91425" bIns="91425" anchor="t" anchorCtr="0">
            <a:noAutofit/>
          </a:bodyPr>
          <a:lstStyle/>
          <a:p>
            <a:pPr lvl="0">
              <a:spcBef>
                <a:spcPts val="0"/>
              </a:spcBef>
              <a:buNone/>
            </a:pPr>
            <a:r>
              <a:rPr lang="en-GB">
                <a:solidFill>
                  <a:srgbClr val="000000"/>
                </a:solidFill>
              </a:rPr>
              <a:t>AI Army</a:t>
            </a:r>
          </a:p>
        </p:txBody>
      </p:sp>
      <p:pic>
        <p:nvPicPr>
          <p:cNvPr id="78" name="Shape 78"/>
          <p:cNvPicPr preferRelativeResize="0"/>
          <p:nvPr/>
        </p:nvPicPr>
        <p:blipFill>
          <a:blip r:embed="rId3">
            <a:alphaModFix/>
          </a:blip>
          <a:stretch>
            <a:fillRect/>
          </a:stretch>
        </p:blipFill>
        <p:spPr>
          <a:xfrm>
            <a:off x="3776525" y="0"/>
            <a:ext cx="5367475" cy="4023825"/>
          </a:xfrm>
          <a:prstGeom prst="rect">
            <a:avLst/>
          </a:prstGeom>
          <a:noFill/>
          <a:ln>
            <a:noFill/>
          </a:ln>
        </p:spPr>
      </p:pic>
      <p:pic>
        <p:nvPicPr>
          <p:cNvPr id="79" name="Shape 79"/>
          <p:cNvPicPr preferRelativeResize="0"/>
          <p:nvPr/>
        </p:nvPicPr>
        <p:blipFill>
          <a:blip r:embed="rId4">
            <a:alphaModFix/>
          </a:blip>
          <a:stretch>
            <a:fillRect/>
          </a:stretch>
        </p:blipFill>
        <p:spPr>
          <a:xfrm>
            <a:off x="0" y="1752600"/>
            <a:ext cx="6038850" cy="3390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a:blip r:embed="rId3">
            <a:alphaModFix/>
          </a:blip>
          <a:stretch>
            <a:fillRect/>
          </a:stretch>
        </p:blipFill>
        <p:spPr>
          <a:xfrm>
            <a:off x="0" y="0"/>
            <a:ext cx="9144000" cy="5143501"/>
          </a:xfrm>
          <a:prstGeom prst="rect">
            <a:avLst/>
          </a:prstGeom>
          <a:noFill/>
          <a:ln>
            <a:noFill/>
          </a:ln>
        </p:spPr>
      </p:pic>
      <p:sp>
        <p:nvSpPr>
          <p:cNvPr id="85" name="Shape 85"/>
          <p:cNvSpPr txBox="1">
            <a:spLocks noGrp="1"/>
          </p:cNvSpPr>
          <p:nvPr>
            <p:ph type="title"/>
          </p:nvPr>
        </p:nvSpPr>
        <p:spPr>
          <a:xfrm>
            <a:off x="311700" y="292850"/>
            <a:ext cx="8520600" cy="801000"/>
          </a:xfrm>
          <a:prstGeom prst="rect">
            <a:avLst/>
          </a:prstGeom>
        </p:spPr>
        <p:txBody>
          <a:bodyPr wrap="square" lIns="91425" tIns="91425" rIns="91425" bIns="91425" anchor="t" anchorCtr="0">
            <a:noAutofit/>
          </a:bodyPr>
          <a:lstStyle/>
          <a:p>
            <a:pPr lvl="0">
              <a:spcBef>
                <a:spcPts val="0"/>
              </a:spcBef>
              <a:buNone/>
            </a:pPr>
            <a:r>
              <a:rPr lang="en-GB"/>
              <a:t>AI and military</a:t>
            </a:r>
          </a:p>
        </p:txBody>
      </p:sp>
      <p:sp>
        <p:nvSpPr>
          <p:cNvPr id="86" name="Shape 86"/>
          <p:cNvSpPr txBox="1">
            <a:spLocks noGrp="1"/>
          </p:cNvSpPr>
          <p:nvPr>
            <p:ph type="body" idx="1"/>
          </p:nvPr>
        </p:nvSpPr>
        <p:spPr>
          <a:xfrm>
            <a:off x="311700" y="1228675"/>
            <a:ext cx="8520600" cy="3340200"/>
          </a:xfrm>
          <a:prstGeom prst="rect">
            <a:avLst/>
          </a:prstGeom>
        </p:spPr>
        <p:txBody>
          <a:bodyPr wrap="square" lIns="91425" tIns="91425" rIns="91425" bIns="91425" anchor="t" anchorCtr="0">
            <a:noAutofit/>
          </a:bodyPr>
          <a:lstStyle/>
          <a:p>
            <a:pPr lvl="0">
              <a:spcBef>
                <a:spcPts val="0"/>
              </a:spcBef>
              <a:buNone/>
            </a:pPr>
            <a:r>
              <a:rPr lang="en-GB">
                <a:solidFill>
                  <a:srgbClr val="FFFFFF"/>
                </a:solidFill>
              </a:rPr>
              <a:t>AI controlled navy.</a:t>
            </a:r>
          </a:p>
        </p:txBody>
      </p:sp>
      <p:pic>
        <p:nvPicPr>
          <p:cNvPr id="87" name="Shape 87"/>
          <p:cNvPicPr preferRelativeResize="0"/>
          <p:nvPr/>
        </p:nvPicPr>
        <p:blipFill>
          <a:blip r:embed="rId4">
            <a:alphaModFix/>
          </a:blip>
          <a:stretch>
            <a:fillRect/>
          </a:stretch>
        </p:blipFill>
        <p:spPr>
          <a:xfrm>
            <a:off x="3454755" y="0"/>
            <a:ext cx="5689243" cy="3198651"/>
          </a:xfrm>
          <a:prstGeom prst="rect">
            <a:avLst/>
          </a:prstGeom>
          <a:noFill/>
          <a:ln>
            <a:noFill/>
          </a:ln>
        </p:spPr>
      </p:pic>
      <p:pic>
        <p:nvPicPr>
          <p:cNvPr id="88" name="Shape 88"/>
          <p:cNvPicPr preferRelativeResize="0"/>
          <p:nvPr/>
        </p:nvPicPr>
        <p:blipFill>
          <a:blip r:embed="rId5">
            <a:alphaModFix/>
          </a:blip>
          <a:stretch>
            <a:fillRect/>
          </a:stretch>
        </p:blipFill>
        <p:spPr>
          <a:xfrm>
            <a:off x="0" y="1674075"/>
            <a:ext cx="6169875" cy="3469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0" y="292850"/>
            <a:ext cx="8520600" cy="801000"/>
          </a:xfrm>
          <a:prstGeom prst="rect">
            <a:avLst/>
          </a:prstGeom>
        </p:spPr>
        <p:txBody>
          <a:bodyPr wrap="square" lIns="91425" tIns="91425" rIns="91425" bIns="91425" anchor="t" anchorCtr="0">
            <a:noAutofit/>
          </a:bodyPr>
          <a:lstStyle/>
          <a:p>
            <a:pPr lvl="0">
              <a:spcBef>
                <a:spcPts val="0"/>
              </a:spcBef>
              <a:buNone/>
            </a:pPr>
            <a:r>
              <a:rPr lang="en-GB"/>
              <a:t>AI and military</a:t>
            </a:r>
          </a:p>
        </p:txBody>
      </p:sp>
      <p:sp>
        <p:nvSpPr>
          <p:cNvPr id="94" name="Shape 94"/>
          <p:cNvSpPr txBox="1">
            <a:spLocks noGrp="1"/>
          </p:cNvSpPr>
          <p:nvPr>
            <p:ph type="body" idx="1"/>
          </p:nvPr>
        </p:nvSpPr>
        <p:spPr>
          <a:xfrm>
            <a:off x="311700" y="1228675"/>
            <a:ext cx="8520600" cy="3340200"/>
          </a:xfrm>
          <a:prstGeom prst="rect">
            <a:avLst/>
          </a:prstGeom>
        </p:spPr>
        <p:txBody>
          <a:bodyPr wrap="square" lIns="91425" tIns="91425" rIns="91425" bIns="91425" anchor="t" anchorCtr="0">
            <a:noAutofit/>
          </a:bodyPr>
          <a:lstStyle/>
          <a:p>
            <a:pPr lvl="0">
              <a:spcBef>
                <a:spcPts val="0"/>
              </a:spcBef>
              <a:buNone/>
            </a:pPr>
            <a:r>
              <a:rPr lang="en-GB"/>
              <a:t>AI controlled exploding drones.</a:t>
            </a:r>
          </a:p>
        </p:txBody>
      </p:sp>
      <p:pic>
        <p:nvPicPr>
          <p:cNvPr id="95" name="Shape 95"/>
          <p:cNvPicPr preferRelativeResize="0"/>
          <p:nvPr/>
        </p:nvPicPr>
        <p:blipFill>
          <a:blip r:embed="rId3">
            <a:alphaModFix/>
          </a:blip>
          <a:stretch>
            <a:fillRect/>
          </a:stretch>
        </p:blipFill>
        <p:spPr>
          <a:xfrm>
            <a:off x="3774825" y="100000"/>
            <a:ext cx="5275875" cy="2842350"/>
          </a:xfrm>
          <a:prstGeom prst="rect">
            <a:avLst/>
          </a:prstGeom>
          <a:noFill/>
          <a:ln>
            <a:noFill/>
          </a:ln>
        </p:spPr>
      </p:pic>
      <p:pic>
        <p:nvPicPr>
          <p:cNvPr id="96" name="Shape 96"/>
          <p:cNvPicPr preferRelativeResize="0"/>
          <p:nvPr/>
        </p:nvPicPr>
        <p:blipFill>
          <a:blip r:embed="rId4">
            <a:alphaModFix/>
          </a:blip>
          <a:stretch>
            <a:fillRect/>
          </a:stretch>
        </p:blipFill>
        <p:spPr>
          <a:xfrm>
            <a:off x="59475" y="2315700"/>
            <a:ext cx="4920751" cy="27694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292850"/>
            <a:ext cx="8520600" cy="801000"/>
          </a:xfrm>
          <a:prstGeom prst="rect">
            <a:avLst/>
          </a:prstGeom>
        </p:spPr>
        <p:txBody>
          <a:bodyPr wrap="square" lIns="91425" tIns="91425" rIns="91425" bIns="91425" anchor="t" anchorCtr="0">
            <a:noAutofit/>
          </a:bodyPr>
          <a:lstStyle/>
          <a:p>
            <a:pPr lvl="0">
              <a:spcBef>
                <a:spcPts val="0"/>
              </a:spcBef>
              <a:buNone/>
            </a:pPr>
            <a:r>
              <a:rPr lang="en-GB"/>
              <a:t>AI and military</a:t>
            </a:r>
          </a:p>
        </p:txBody>
      </p:sp>
      <p:sp>
        <p:nvSpPr>
          <p:cNvPr id="102" name="Shape 102"/>
          <p:cNvSpPr txBox="1">
            <a:spLocks noGrp="1"/>
          </p:cNvSpPr>
          <p:nvPr>
            <p:ph type="body" idx="1"/>
          </p:nvPr>
        </p:nvSpPr>
        <p:spPr>
          <a:xfrm>
            <a:off x="311700" y="1228675"/>
            <a:ext cx="8520600" cy="3340200"/>
          </a:xfrm>
          <a:prstGeom prst="rect">
            <a:avLst/>
          </a:prstGeom>
        </p:spPr>
        <p:txBody>
          <a:bodyPr wrap="square" lIns="91425" tIns="91425" rIns="91425" bIns="91425" anchor="t" anchorCtr="0">
            <a:noAutofit/>
          </a:bodyPr>
          <a:lstStyle/>
          <a:p>
            <a:pPr lvl="0">
              <a:spcBef>
                <a:spcPts val="0"/>
              </a:spcBef>
              <a:buNone/>
            </a:pPr>
            <a:r>
              <a:rPr lang="en-GB" sz="1400"/>
              <a:t>Kalashnikov, the maker of the AK47 rifle are working on creating a fully AI controlled turret system.</a:t>
            </a:r>
          </a:p>
        </p:txBody>
      </p:sp>
      <p:pic>
        <p:nvPicPr>
          <p:cNvPr id="103" name="Shape 103"/>
          <p:cNvPicPr preferRelativeResize="0"/>
          <p:nvPr/>
        </p:nvPicPr>
        <p:blipFill rotWithShape="1">
          <a:blip r:embed="rId3">
            <a:alphaModFix/>
          </a:blip>
          <a:srcRect l="8269" r="28698"/>
          <a:stretch/>
        </p:blipFill>
        <p:spPr>
          <a:xfrm>
            <a:off x="6158200" y="2092675"/>
            <a:ext cx="2857501" cy="2550074"/>
          </a:xfrm>
          <a:prstGeom prst="rect">
            <a:avLst/>
          </a:prstGeom>
          <a:noFill/>
          <a:ln>
            <a:noFill/>
          </a:ln>
        </p:spPr>
      </p:pic>
      <p:pic>
        <p:nvPicPr>
          <p:cNvPr id="104" name="Shape 104"/>
          <p:cNvPicPr preferRelativeResize="0"/>
          <p:nvPr/>
        </p:nvPicPr>
        <p:blipFill rotWithShape="1">
          <a:blip r:embed="rId4">
            <a:alphaModFix/>
          </a:blip>
          <a:srcRect l="25361" r="20701"/>
          <a:stretch/>
        </p:blipFill>
        <p:spPr>
          <a:xfrm>
            <a:off x="3009125" y="1881000"/>
            <a:ext cx="3125750" cy="3262500"/>
          </a:xfrm>
          <a:prstGeom prst="rect">
            <a:avLst/>
          </a:prstGeom>
          <a:noFill/>
          <a:ln>
            <a:noFill/>
          </a:ln>
        </p:spPr>
      </p:pic>
      <p:pic>
        <p:nvPicPr>
          <p:cNvPr id="105" name="Shape 105"/>
          <p:cNvPicPr preferRelativeResize="0"/>
          <p:nvPr/>
        </p:nvPicPr>
        <p:blipFill rotWithShape="1">
          <a:blip r:embed="rId5">
            <a:alphaModFix/>
          </a:blip>
          <a:srcRect l="18810" r="14035"/>
          <a:stretch/>
        </p:blipFill>
        <p:spPr>
          <a:xfrm>
            <a:off x="69975" y="2154742"/>
            <a:ext cx="3009100" cy="298875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311700" y="118450"/>
            <a:ext cx="8520600" cy="572700"/>
          </a:xfrm>
          <a:prstGeom prst="rect">
            <a:avLst/>
          </a:prstGeom>
        </p:spPr>
        <p:txBody>
          <a:bodyPr wrap="square" lIns="91425" tIns="91425" rIns="91425" bIns="91425" anchor="t" anchorCtr="0">
            <a:noAutofit/>
          </a:bodyPr>
          <a:lstStyle/>
          <a:p>
            <a:pPr lvl="0">
              <a:spcBef>
                <a:spcPts val="0"/>
              </a:spcBef>
              <a:buNone/>
            </a:pPr>
            <a:r>
              <a:rPr lang="en-GB">
                <a:solidFill>
                  <a:srgbClr val="FFFFFF"/>
                </a:solidFill>
              </a:rPr>
              <a:t>AI and Safety</a:t>
            </a:r>
          </a:p>
        </p:txBody>
      </p:sp>
      <p:sp>
        <p:nvSpPr>
          <p:cNvPr id="111" name="Shape 111"/>
          <p:cNvSpPr txBox="1">
            <a:spLocks noGrp="1"/>
          </p:cNvSpPr>
          <p:nvPr>
            <p:ph type="body" idx="1"/>
          </p:nvPr>
        </p:nvSpPr>
        <p:spPr>
          <a:xfrm>
            <a:off x="311700" y="755925"/>
            <a:ext cx="5793900" cy="3416400"/>
          </a:xfrm>
          <a:prstGeom prst="rect">
            <a:avLst/>
          </a:prstGeom>
        </p:spPr>
        <p:txBody>
          <a:bodyPr wrap="square" lIns="91425" tIns="91425" rIns="91425" bIns="91425" anchor="t" anchorCtr="0">
            <a:noAutofit/>
          </a:bodyPr>
          <a:lstStyle/>
          <a:p>
            <a:pPr lvl="0" rtl="0">
              <a:spcBef>
                <a:spcPts val="0"/>
              </a:spcBef>
              <a:buNone/>
            </a:pPr>
            <a:r>
              <a:rPr lang="en-GB" sz="1200">
                <a:solidFill>
                  <a:srgbClr val="FFFFFF"/>
                </a:solidFill>
              </a:rPr>
              <a:t>Isaac Asimov’s laws of robotics (Though practically used on AIs rather than just AI controlled robotic bodies):</a:t>
            </a:r>
          </a:p>
          <a:p>
            <a:pPr marL="457200" lvl="0" indent="-342900" rtl="0">
              <a:spcBef>
                <a:spcPts val="0"/>
              </a:spcBef>
              <a:buClr>
                <a:srgbClr val="FFFFFF"/>
              </a:buClr>
              <a:buAutoNum type="arabicPeriod"/>
            </a:pPr>
            <a:r>
              <a:rPr lang="en-GB" sz="1400">
                <a:solidFill>
                  <a:srgbClr val="FFFFFF"/>
                </a:solidFill>
              </a:rPr>
              <a:t>A robot may not injure a human being or, through inaction, allow a human being to come to harm.</a:t>
            </a:r>
          </a:p>
          <a:p>
            <a:pPr lvl="0" rtl="0">
              <a:spcBef>
                <a:spcPts val="0"/>
              </a:spcBef>
              <a:buNone/>
            </a:pPr>
            <a:endParaRPr sz="1400">
              <a:solidFill>
                <a:srgbClr val="FFFFFF"/>
              </a:solidFill>
            </a:endParaRPr>
          </a:p>
          <a:p>
            <a:pPr marL="457200" lvl="0" indent="-317500" rtl="0">
              <a:spcBef>
                <a:spcPts val="0"/>
              </a:spcBef>
              <a:buClr>
                <a:srgbClr val="FFFFFF"/>
              </a:buClr>
              <a:buSzPct val="100000"/>
              <a:buAutoNum type="arabicPeriod"/>
            </a:pPr>
            <a:r>
              <a:rPr lang="en-GB" sz="1400">
                <a:solidFill>
                  <a:srgbClr val="FFFFFF"/>
                </a:solidFill>
              </a:rPr>
              <a:t>A robot must obey the orders given it by human beings except where such orders would conflict with the First Law.</a:t>
            </a:r>
          </a:p>
          <a:p>
            <a:pPr lvl="0" rtl="0">
              <a:spcBef>
                <a:spcPts val="0"/>
              </a:spcBef>
              <a:buNone/>
            </a:pPr>
            <a:endParaRPr sz="1400">
              <a:solidFill>
                <a:srgbClr val="FFFFFF"/>
              </a:solidFill>
            </a:endParaRPr>
          </a:p>
          <a:p>
            <a:pPr marL="457200" lvl="0" indent="-317500" rtl="0">
              <a:spcBef>
                <a:spcPts val="0"/>
              </a:spcBef>
              <a:buClr>
                <a:srgbClr val="FFFFFF"/>
              </a:buClr>
              <a:buSzPct val="100000"/>
              <a:buAutoNum type="arabicPeriod"/>
            </a:pPr>
            <a:r>
              <a:rPr lang="en-GB" sz="1400">
                <a:solidFill>
                  <a:srgbClr val="FFFFFF"/>
                </a:solidFill>
              </a:rPr>
              <a:t>A robot must protect its own existence as long as such protection does not conflict with the First or Second Laws.</a:t>
            </a:r>
          </a:p>
          <a:p>
            <a:pPr lvl="0" rtl="0">
              <a:spcBef>
                <a:spcPts val="0"/>
              </a:spcBef>
              <a:buNone/>
            </a:pPr>
            <a:r>
              <a:rPr lang="en-GB" sz="1200">
                <a:solidFill>
                  <a:srgbClr val="FFFFFF"/>
                </a:solidFill>
              </a:rPr>
              <a:t>(Optional) 0.	A robot may not harm humanity, or, by inaction, allow humanity to come to harm.</a:t>
            </a:r>
          </a:p>
          <a:p>
            <a:pPr lvl="0" rtl="0">
              <a:spcBef>
                <a:spcPts val="0"/>
              </a:spcBef>
              <a:buNone/>
            </a:pPr>
            <a:endParaRPr sz="1100"/>
          </a:p>
          <a:p>
            <a:pPr lvl="0">
              <a:spcBef>
                <a:spcPts val="0"/>
              </a:spcBef>
              <a:buNone/>
            </a:pPr>
            <a:endParaRPr sz="1100"/>
          </a:p>
        </p:txBody>
      </p:sp>
      <p:pic>
        <p:nvPicPr>
          <p:cNvPr id="112" name="Shape 112"/>
          <p:cNvPicPr preferRelativeResize="0"/>
          <p:nvPr/>
        </p:nvPicPr>
        <p:blipFill>
          <a:blip r:embed="rId3">
            <a:alphaModFix/>
          </a:blip>
          <a:stretch>
            <a:fillRect/>
          </a:stretch>
        </p:blipFill>
        <p:spPr>
          <a:xfrm>
            <a:off x="6105513" y="445025"/>
            <a:ext cx="3038475" cy="4286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113425" y="141775"/>
            <a:ext cx="8520600" cy="572700"/>
          </a:xfrm>
          <a:prstGeom prst="rect">
            <a:avLst/>
          </a:prstGeom>
        </p:spPr>
        <p:txBody>
          <a:bodyPr wrap="square" lIns="91425" tIns="91425" rIns="91425" bIns="91425" anchor="t" anchorCtr="0">
            <a:noAutofit/>
          </a:bodyPr>
          <a:lstStyle/>
          <a:p>
            <a:pPr lvl="0">
              <a:spcBef>
                <a:spcPts val="0"/>
              </a:spcBef>
              <a:buNone/>
            </a:pPr>
            <a:r>
              <a:rPr lang="en-GB"/>
              <a:t>AI and safety</a:t>
            </a:r>
          </a:p>
        </p:txBody>
      </p:sp>
      <p:sp>
        <p:nvSpPr>
          <p:cNvPr id="118" name="Shape 118"/>
          <p:cNvSpPr txBox="1">
            <a:spLocks noGrp="1"/>
          </p:cNvSpPr>
          <p:nvPr>
            <p:ph type="body" idx="1"/>
          </p:nvPr>
        </p:nvSpPr>
        <p:spPr>
          <a:xfrm>
            <a:off x="311700" y="2470400"/>
            <a:ext cx="8520600" cy="3416400"/>
          </a:xfrm>
          <a:prstGeom prst="rect">
            <a:avLst/>
          </a:prstGeom>
        </p:spPr>
        <p:txBody>
          <a:bodyPr wrap="square" lIns="91425" tIns="91425" rIns="91425" bIns="91425" anchor="t" anchorCtr="0">
            <a:noAutofit/>
          </a:bodyPr>
          <a:lstStyle/>
          <a:p>
            <a:pPr lvl="0">
              <a:spcBef>
                <a:spcPts val="0"/>
              </a:spcBef>
              <a:buNone/>
            </a:pPr>
            <a:r>
              <a:rPr lang="en-GB" sz="1400"/>
              <a:t>The engineering and physical sciences research council (EPSRC) in 2010’s laws of robotics:</a:t>
            </a:r>
          </a:p>
          <a:p>
            <a:pPr marL="457200" lvl="0" indent="-317500" rtl="0">
              <a:spcBef>
                <a:spcPts val="0"/>
              </a:spcBef>
              <a:buSzPct val="100000"/>
              <a:buAutoNum type="arabicPeriod"/>
            </a:pPr>
            <a:r>
              <a:rPr lang="en-GB" sz="1400"/>
              <a:t>Robots are multi-use tools. Robots should not be designed solely or primarily to kill or harm humans, except in the interests of national security.</a:t>
            </a:r>
          </a:p>
          <a:p>
            <a:pPr marL="457200" lvl="0" indent="-317500" rtl="0">
              <a:spcBef>
                <a:spcPts val="0"/>
              </a:spcBef>
              <a:buSzPct val="100000"/>
              <a:buAutoNum type="arabicPeriod"/>
            </a:pPr>
            <a:r>
              <a:rPr lang="en-GB" sz="1400"/>
              <a:t>Humans, not Robots, are responsible agents.</a:t>
            </a:r>
          </a:p>
          <a:p>
            <a:pPr marL="457200" lvl="0" indent="-317500" rtl="0">
              <a:spcBef>
                <a:spcPts val="0"/>
              </a:spcBef>
              <a:buSzPct val="100000"/>
              <a:buAutoNum type="arabicPeriod"/>
            </a:pPr>
            <a:r>
              <a:rPr lang="en-GB" sz="1400"/>
              <a:t>Robots are products. They should be designed using processes which assure their safety and security.</a:t>
            </a:r>
          </a:p>
          <a:p>
            <a:pPr marL="457200" lvl="0" indent="-317500" rtl="0">
              <a:spcBef>
                <a:spcPts val="0"/>
              </a:spcBef>
              <a:buSzPct val="100000"/>
              <a:buAutoNum type="arabicPeriod"/>
            </a:pPr>
            <a:r>
              <a:rPr lang="en-GB" sz="1400"/>
              <a:t>Robots are manufactured artefacts.</a:t>
            </a:r>
          </a:p>
          <a:p>
            <a:pPr marL="457200" lvl="0" indent="-317500" rtl="0">
              <a:spcBef>
                <a:spcPts val="0"/>
              </a:spcBef>
              <a:buSzPct val="100000"/>
              <a:buAutoNum type="arabicPeriod"/>
            </a:pPr>
            <a:r>
              <a:rPr lang="en-GB" sz="1400"/>
              <a:t>The person with legal responsibility for a robot should be attributed.</a:t>
            </a:r>
          </a:p>
          <a:p>
            <a:pPr lvl="0">
              <a:spcBef>
                <a:spcPts val="0"/>
              </a:spcBef>
              <a:buNone/>
            </a:pPr>
            <a:endParaRPr sz="1000"/>
          </a:p>
        </p:txBody>
      </p:sp>
      <p:pic>
        <p:nvPicPr>
          <p:cNvPr id="119" name="Shape 119"/>
          <p:cNvPicPr preferRelativeResize="0"/>
          <p:nvPr/>
        </p:nvPicPr>
        <p:blipFill>
          <a:blip r:embed="rId3">
            <a:alphaModFix/>
          </a:blip>
          <a:stretch>
            <a:fillRect/>
          </a:stretch>
        </p:blipFill>
        <p:spPr>
          <a:xfrm>
            <a:off x="5068200" y="0"/>
            <a:ext cx="4007900" cy="2530925"/>
          </a:xfrm>
          <a:prstGeom prst="rect">
            <a:avLst/>
          </a:prstGeom>
          <a:noFill/>
          <a:ln>
            <a:noFill/>
          </a:ln>
        </p:spPr>
      </p:pic>
      <p:pic>
        <p:nvPicPr>
          <p:cNvPr id="120" name="Shape 120"/>
          <p:cNvPicPr preferRelativeResize="0"/>
          <p:nvPr/>
        </p:nvPicPr>
        <p:blipFill>
          <a:blip r:embed="rId4">
            <a:alphaModFix/>
          </a:blip>
          <a:stretch>
            <a:fillRect/>
          </a:stretch>
        </p:blipFill>
        <p:spPr>
          <a:xfrm>
            <a:off x="2438400" y="0"/>
            <a:ext cx="3369900" cy="1347950"/>
          </a:xfrm>
          <a:prstGeom prst="rect">
            <a:avLst/>
          </a:prstGeom>
          <a:noFill/>
          <a:ln>
            <a:noFill/>
          </a:ln>
        </p:spPr>
      </p:pic>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2427</Words>
  <Application>Microsoft Office PowerPoint</Application>
  <PresentationFormat>On-screen Show (16:9)</PresentationFormat>
  <Paragraphs>107</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Source Code Pro</vt:lpstr>
      <vt:lpstr>Arial</vt:lpstr>
      <vt:lpstr>Calibri</vt:lpstr>
      <vt:lpstr>Amatic SC</vt:lpstr>
      <vt:lpstr>Beach Day</vt:lpstr>
      <vt:lpstr>GPD presentation</vt:lpstr>
      <vt:lpstr>AI and military</vt:lpstr>
      <vt:lpstr>AI and military</vt:lpstr>
      <vt:lpstr>AI and military</vt:lpstr>
      <vt:lpstr>AI and military</vt:lpstr>
      <vt:lpstr>AI and military</vt:lpstr>
      <vt:lpstr>AI and military</vt:lpstr>
      <vt:lpstr>AI and Safety</vt:lpstr>
      <vt:lpstr>AI and safety</vt:lpstr>
      <vt:lpstr>AI and safety</vt:lpstr>
      <vt:lpstr>AI and safety</vt:lpstr>
      <vt:lpstr>What is AI and how does it work?</vt:lpstr>
      <vt:lpstr>What is AI and how does it work?</vt:lpstr>
      <vt:lpstr>The Evolution of AI</vt:lpstr>
      <vt:lpstr>The Evolution of AI</vt:lpstr>
      <vt:lpstr>AI and Catering</vt:lpstr>
      <vt:lpstr>AI and Catering</vt:lpstr>
      <vt:lpstr>The effects of AI Self Driving Cars and Vehicles within Taxi and Transport Industry</vt:lpstr>
      <vt:lpstr>Self Driving Cars</vt:lpstr>
      <vt:lpstr>PowerPoint Presentation</vt:lpstr>
      <vt:lpstr>PowerPoint Presentation</vt:lpstr>
      <vt:lpstr>Pilotless Planes</vt:lpstr>
      <vt:lpstr>How Far Can AI Go? </vt:lpstr>
      <vt:lpstr>PowerPoint Presentation</vt:lpstr>
      <vt:lpstr>General Intelligence</vt:lpstr>
      <vt:lpstr>Super Intelligence</vt:lpstr>
      <vt:lpstr>How Will Robots Change Our Lives?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GPD presentation</dc:title>
  <cp:lastModifiedBy>Michael Ashfield</cp:lastModifiedBy>
  <cp:revision>1</cp:revision>
  <dcterms:modified xsi:type="dcterms:W3CDTF">2017-10-26T10:14:30Z</dcterms:modified>
</cp:coreProperties>
</file>